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8"/>
  </p:notesMasterIdLst>
  <p:handoutMasterIdLst>
    <p:handoutMasterId r:id="rId59"/>
  </p:handoutMasterIdLst>
  <p:sldIdLst>
    <p:sldId id="589" r:id="rId2"/>
    <p:sldId id="446" r:id="rId3"/>
    <p:sldId id="516" r:id="rId4"/>
    <p:sldId id="517" r:id="rId5"/>
    <p:sldId id="524" r:id="rId6"/>
    <p:sldId id="525" r:id="rId7"/>
    <p:sldId id="526" r:id="rId8"/>
    <p:sldId id="590" r:id="rId9"/>
    <p:sldId id="527" r:id="rId10"/>
    <p:sldId id="606" r:id="rId11"/>
    <p:sldId id="529" r:id="rId12"/>
    <p:sldId id="531" r:id="rId13"/>
    <p:sldId id="584" r:id="rId14"/>
    <p:sldId id="586" r:id="rId15"/>
    <p:sldId id="587" r:id="rId16"/>
    <p:sldId id="592" r:id="rId17"/>
    <p:sldId id="533" r:id="rId18"/>
    <p:sldId id="534" r:id="rId19"/>
    <p:sldId id="535" r:id="rId20"/>
    <p:sldId id="537" r:id="rId21"/>
    <p:sldId id="538" r:id="rId22"/>
    <p:sldId id="541" r:id="rId23"/>
    <p:sldId id="542" r:id="rId24"/>
    <p:sldId id="544" r:id="rId25"/>
    <p:sldId id="599" r:id="rId26"/>
    <p:sldId id="545" r:id="rId27"/>
    <p:sldId id="546" r:id="rId28"/>
    <p:sldId id="547" r:id="rId29"/>
    <p:sldId id="548" r:id="rId30"/>
    <p:sldId id="549" r:id="rId31"/>
    <p:sldId id="551" r:id="rId32"/>
    <p:sldId id="552" r:id="rId33"/>
    <p:sldId id="553" r:id="rId34"/>
    <p:sldId id="555" r:id="rId35"/>
    <p:sldId id="601" r:id="rId36"/>
    <p:sldId id="602" r:id="rId37"/>
    <p:sldId id="556" r:id="rId38"/>
    <p:sldId id="591" r:id="rId39"/>
    <p:sldId id="572" r:id="rId40"/>
    <p:sldId id="573" r:id="rId41"/>
    <p:sldId id="574" r:id="rId42"/>
    <p:sldId id="575" r:id="rId43"/>
    <p:sldId id="576" r:id="rId44"/>
    <p:sldId id="577" r:id="rId45"/>
    <p:sldId id="579" r:id="rId46"/>
    <p:sldId id="580" r:id="rId47"/>
    <p:sldId id="581" r:id="rId48"/>
    <p:sldId id="514" r:id="rId49"/>
    <p:sldId id="487" r:id="rId50"/>
    <p:sldId id="488" r:id="rId51"/>
    <p:sldId id="610" r:id="rId52"/>
    <p:sldId id="608" r:id="rId53"/>
    <p:sldId id="484" r:id="rId54"/>
    <p:sldId id="522" r:id="rId55"/>
    <p:sldId id="362" r:id="rId56"/>
    <p:sldId id="402" r:id="rId57"/>
  </p:sldIdLst>
  <p:sldSz cx="9144000" cy="6858000" type="screen4x3"/>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08" userDrawn="1">
          <p15:clr>
            <a:srgbClr val="A4A3A4"/>
          </p15:clr>
        </p15:guide>
        <p15:guide id="2" orient="horz" pos="3408" userDrawn="1">
          <p15:clr>
            <a:srgbClr val="A4A3A4"/>
          </p15:clr>
        </p15:guide>
        <p15:guide id="3" orient="horz" pos="1440" userDrawn="1">
          <p15:clr>
            <a:srgbClr val="A4A3A4"/>
          </p15:clr>
        </p15:guide>
        <p15:guide id="4" orient="horz" pos="792" userDrawn="1">
          <p15:clr>
            <a:srgbClr val="A4A3A4"/>
          </p15:clr>
        </p15:guide>
        <p15:guide id="5" orient="horz" pos="1344" userDrawn="1">
          <p15:clr>
            <a:srgbClr val="A4A3A4"/>
          </p15:clr>
        </p15:guide>
        <p15:guide id="6" orient="horz" pos="144" userDrawn="1">
          <p15:clr>
            <a:srgbClr val="A4A3A4"/>
          </p15:clr>
        </p15:guide>
        <p15:guide id="8" pos="144" userDrawn="1">
          <p15:clr>
            <a:srgbClr val="A4A3A4"/>
          </p15:clr>
        </p15:guide>
        <p15:guide id="9" pos="5493">
          <p15:clr>
            <a:srgbClr val="A4A3A4"/>
          </p15:clr>
        </p15:guide>
        <p15:guide id="10" pos="3072" userDrawn="1">
          <p15:clr>
            <a:srgbClr val="A4A3A4"/>
          </p15:clr>
        </p15:guide>
        <p15:guide id="11" orient="horz" pos="18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2"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600"/>
    <a:srgbClr val="1F497D"/>
    <a:srgbClr val="3B615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880" autoAdjust="0"/>
    <p:restoredTop sz="92430" autoAdjust="0"/>
  </p:normalViewPr>
  <p:slideViewPr>
    <p:cSldViewPr snapToGrid="0" snapToObjects="1" showGuides="1">
      <p:cViewPr varScale="1">
        <p:scale>
          <a:sx n="108" d="100"/>
          <a:sy n="108" d="100"/>
        </p:scale>
        <p:origin x="1716" y="114"/>
      </p:cViewPr>
      <p:guideLst>
        <p:guide orient="horz" pos="1008"/>
        <p:guide orient="horz" pos="3408"/>
        <p:guide orient="horz" pos="1440"/>
        <p:guide orient="horz" pos="792"/>
        <p:guide orient="horz" pos="1344"/>
        <p:guide orient="horz" pos="144"/>
        <p:guide pos="144"/>
        <p:guide pos="5493"/>
        <p:guide pos="3072"/>
        <p:guide orient="horz" pos="1872"/>
      </p:guideLst>
    </p:cSldViewPr>
  </p:slideViewPr>
  <p:outlineViewPr>
    <p:cViewPr>
      <p:scale>
        <a:sx n="33" d="100"/>
        <a:sy n="33" d="100"/>
      </p:scale>
      <p:origin x="0" y="-21960"/>
    </p:cViewPr>
  </p:outlineViewPr>
  <p:notesTextViewPr>
    <p:cViewPr>
      <p:scale>
        <a:sx n="100" d="100"/>
        <a:sy n="100" d="100"/>
      </p:scale>
      <p:origin x="0" y="0"/>
    </p:cViewPr>
  </p:notesTextViewPr>
  <p:sorterViewPr>
    <p:cViewPr>
      <p:scale>
        <a:sx n="120" d="100"/>
        <a:sy n="120" d="100"/>
      </p:scale>
      <p:origin x="0" y="-1402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6BD043E-891B-4C31-9A58-0BF213CE79A3}"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094BCA76-1586-450E-836C-BE956E1D737B}" type="pres">
      <dgm:prSet presAssocID="{06BD043E-891B-4C31-9A58-0BF213CE79A3}" presName="vert0" presStyleCnt="0">
        <dgm:presLayoutVars>
          <dgm:dir/>
          <dgm:animOne val="branch"/>
          <dgm:animLvl val="lvl"/>
        </dgm:presLayoutVars>
      </dgm:prSet>
      <dgm:spPr/>
      <dgm:t>
        <a:bodyPr/>
        <a:lstStyle/>
        <a:p>
          <a:endParaRPr lang="en-US"/>
        </a:p>
      </dgm:t>
    </dgm:pt>
  </dgm:ptLst>
  <dgm:cxnLst>
    <dgm:cxn modelId="{E6A083A3-F83C-4207-BC2B-8928ADB738E3}" type="presOf" srcId="{06BD043E-891B-4C31-9A58-0BF213CE79A3}" destId="{094BCA76-1586-450E-836C-BE956E1D737B}" srcOrd="0"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0"/>
            <a:ext cx="3037840" cy="464820"/>
          </a:xfrm>
          <a:prstGeom prst="rect">
            <a:avLst/>
          </a:prstGeom>
        </p:spPr>
        <p:txBody>
          <a:bodyPr vert="horz" lIns="92432" tIns="46216" rIns="92432" bIns="46216" rtlCol="0"/>
          <a:lstStyle>
            <a:lvl1pPr algn="l">
              <a:defRPr sz="1200"/>
            </a:lvl1pPr>
          </a:lstStyle>
          <a:p>
            <a:endParaRPr lang="en-US"/>
          </a:p>
        </p:txBody>
      </p:sp>
      <p:sp>
        <p:nvSpPr>
          <p:cNvPr id="3" name="Date Placeholder 2"/>
          <p:cNvSpPr>
            <a:spLocks noGrp="1"/>
          </p:cNvSpPr>
          <p:nvPr>
            <p:ph type="dt" sz="quarter" idx="1"/>
          </p:nvPr>
        </p:nvSpPr>
        <p:spPr>
          <a:xfrm>
            <a:off x="3970940" y="0"/>
            <a:ext cx="3037840" cy="464820"/>
          </a:xfrm>
          <a:prstGeom prst="rect">
            <a:avLst/>
          </a:prstGeom>
        </p:spPr>
        <p:txBody>
          <a:bodyPr vert="horz" lIns="92432" tIns="46216" rIns="92432" bIns="46216" rtlCol="0"/>
          <a:lstStyle>
            <a:lvl1pPr algn="r">
              <a:defRPr sz="1200"/>
            </a:lvl1pPr>
          </a:lstStyle>
          <a:p>
            <a:fld id="{4969E753-904B-4F4C-820D-1B8EFD342845}" type="datetimeFigureOut">
              <a:rPr lang="en-US" smtClean="0"/>
              <a:t>2/8/2018</a:t>
            </a:fld>
            <a:endParaRPr lang="en-US"/>
          </a:p>
        </p:txBody>
      </p:sp>
      <p:sp>
        <p:nvSpPr>
          <p:cNvPr id="4" name="Footer Placeholder 3"/>
          <p:cNvSpPr>
            <a:spLocks noGrp="1"/>
          </p:cNvSpPr>
          <p:nvPr>
            <p:ph type="ftr" sz="quarter" idx="2"/>
          </p:nvPr>
        </p:nvSpPr>
        <p:spPr>
          <a:xfrm>
            <a:off x="2" y="8829967"/>
            <a:ext cx="3037840" cy="464820"/>
          </a:xfrm>
          <a:prstGeom prst="rect">
            <a:avLst/>
          </a:prstGeom>
        </p:spPr>
        <p:txBody>
          <a:bodyPr vert="horz" lIns="92432" tIns="46216" rIns="92432" bIns="46216" rtlCol="0" anchor="b"/>
          <a:lstStyle>
            <a:lvl1pPr algn="l">
              <a:defRPr sz="1200"/>
            </a:lvl1pPr>
          </a:lstStyle>
          <a:p>
            <a:endParaRPr lang="en-US"/>
          </a:p>
        </p:txBody>
      </p:sp>
      <p:sp>
        <p:nvSpPr>
          <p:cNvPr id="5" name="Slide Number Placeholder 4"/>
          <p:cNvSpPr>
            <a:spLocks noGrp="1"/>
          </p:cNvSpPr>
          <p:nvPr>
            <p:ph type="sldNum" sz="quarter" idx="3"/>
          </p:nvPr>
        </p:nvSpPr>
        <p:spPr>
          <a:xfrm>
            <a:off x="3970940" y="8829967"/>
            <a:ext cx="3037840" cy="464820"/>
          </a:xfrm>
          <a:prstGeom prst="rect">
            <a:avLst/>
          </a:prstGeom>
        </p:spPr>
        <p:txBody>
          <a:bodyPr vert="horz" lIns="92432" tIns="46216" rIns="92432" bIns="46216" rtlCol="0" anchor="b"/>
          <a:lstStyle>
            <a:lvl1pPr algn="r">
              <a:defRPr sz="1200"/>
            </a:lvl1pPr>
          </a:lstStyle>
          <a:p>
            <a:fld id="{177758B5-5BCC-B645-B76A-E42F1F683F58}" type="slidenum">
              <a:rPr lang="en-US" smtClean="0"/>
              <a:t>‹#›</a:t>
            </a:fld>
            <a:endParaRPr lang="en-US"/>
          </a:p>
        </p:txBody>
      </p:sp>
    </p:spTree>
    <p:extLst>
      <p:ext uri="{BB962C8B-B14F-4D97-AF65-F5344CB8AC3E}">
        <p14:creationId xmlns:p14="http://schemas.microsoft.com/office/powerpoint/2010/main" val="16946252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1"/>
            <a:ext cx="3037840" cy="466434"/>
          </a:xfrm>
          <a:prstGeom prst="rect">
            <a:avLst/>
          </a:prstGeom>
        </p:spPr>
        <p:txBody>
          <a:bodyPr vert="horz" lIns="92432" tIns="46216" rIns="92432" bIns="46216" rtlCol="0"/>
          <a:lstStyle>
            <a:lvl1pPr algn="l">
              <a:defRPr sz="1200"/>
            </a:lvl1pPr>
          </a:lstStyle>
          <a:p>
            <a:endParaRPr lang="en-US"/>
          </a:p>
        </p:txBody>
      </p:sp>
      <p:sp>
        <p:nvSpPr>
          <p:cNvPr id="3" name="Date Placeholder 2"/>
          <p:cNvSpPr>
            <a:spLocks noGrp="1"/>
          </p:cNvSpPr>
          <p:nvPr>
            <p:ph type="dt" idx="1"/>
          </p:nvPr>
        </p:nvSpPr>
        <p:spPr>
          <a:xfrm>
            <a:off x="3970940" y="1"/>
            <a:ext cx="3037840" cy="466434"/>
          </a:xfrm>
          <a:prstGeom prst="rect">
            <a:avLst/>
          </a:prstGeom>
        </p:spPr>
        <p:txBody>
          <a:bodyPr vert="horz" lIns="92432" tIns="46216" rIns="92432" bIns="46216" rtlCol="0"/>
          <a:lstStyle>
            <a:lvl1pPr algn="r">
              <a:defRPr sz="1200"/>
            </a:lvl1pPr>
          </a:lstStyle>
          <a:p>
            <a:fld id="{4C5311C5-FF67-4946-8A8A-D62D6DF58724}" type="datetimeFigureOut">
              <a:rPr lang="en-US" smtClean="0"/>
              <a:t>2/8/2018</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2432" tIns="46216" rIns="92432" bIns="46216" rtlCol="0" anchor="ctr"/>
          <a:lstStyle/>
          <a:p>
            <a:endParaRPr lang="en-US"/>
          </a:p>
        </p:txBody>
      </p:sp>
      <p:sp>
        <p:nvSpPr>
          <p:cNvPr id="5" name="Notes Placeholder 4"/>
          <p:cNvSpPr>
            <a:spLocks noGrp="1"/>
          </p:cNvSpPr>
          <p:nvPr>
            <p:ph type="body" sz="quarter" idx="3"/>
          </p:nvPr>
        </p:nvSpPr>
        <p:spPr>
          <a:xfrm>
            <a:off x="701041" y="4473892"/>
            <a:ext cx="5608320" cy="3660458"/>
          </a:xfrm>
          <a:prstGeom prst="rect">
            <a:avLst/>
          </a:prstGeom>
        </p:spPr>
        <p:txBody>
          <a:bodyPr vert="horz" lIns="92432" tIns="46216" rIns="92432" bIns="46216"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2" y="8829971"/>
            <a:ext cx="3037840" cy="466433"/>
          </a:xfrm>
          <a:prstGeom prst="rect">
            <a:avLst/>
          </a:prstGeom>
        </p:spPr>
        <p:txBody>
          <a:bodyPr vert="horz" lIns="92432" tIns="46216" rIns="92432" bIns="46216" rtlCol="0" anchor="b"/>
          <a:lstStyle>
            <a:lvl1pPr algn="l">
              <a:defRPr sz="1200"/>
            </a:lvl1pPr>
          </a:lstStyle>
          <a:p>
            <a:endParaRPr lang="en-US"/>
          </a:p>
        </p:txBody>
      </p:sp>
      <p:sp>
        <p:nvSpPr>
          <p:cNvPr id="7" name="Slide Number Placeholder 6"/>
          <p:cNvSpPr>
            <a:spLocks noGrp="1"/>
          </p:cNvSpPr>
          <p:nvPr>
            <p:ph type="sldNum" sz="quarter" idx="5"/>
          </p:nvPr>
        </p:nvSpPr>
        <p:spPr>
          <a:xfrm>
            <a:off x="3970940" y="8829971"/>
            <a:ext cx="3037840" cy="466433"/>
          </a:xfrm>
          <a:prstGeom prst="rect">
            <a:avLst/>
          </a:prstGeom>
        </p:spPr>
        <p:txBody>
          <a:bodyPr vert="horz" lIns="92432" tIns="46216" rIns="92432" bIns="46216" rtlCol="0" anchor="b"/>
          <a:lstStyle>
            <a:lvl1pPr algn="r">
              <a:defRPr sz="1200"/>
            </a:lvl1pPr>
          </a:lstStyle>
          <a:p>
            <a:fld id="{AC8F4630-1730-1344-9D91-75B58E1100C5}" type="slidenum">
              <a:rPr lang="en-US" smtClean="0"/>
              <a:t>‹#›</a:t>
            </a:fld>
            <a:endParaRPr lang="en-US"/>
          </a:p>
        </p:txBody>
      </p:sp>
    </p:spTree>
    <p:extLst>
      <p:ext uri="{BB962C8B-B14F-4D97-AF65-F5344CB8AC3E}">
        <p14:creationId xmlns:p14="http://schemas.microsoft.com/office/powerpoint/2010/main" val="10784166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solidFill>
            <a:srgbClr val="FFFFFF"/>
          </a:solidFill>
          <a:ln/>
        </p:spPr>
      </p:sp>
      <p:sp>
        <p:nvSpPr>
          <p:cNvPr id="8194"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San Joaquin County’s</a:t>
            </a:r>
          </a:p>
          <a:p>
            <a:r>
              <a:rPr lang="en-US" sz="1200" kern="1200" dirty="0" smtClean="0">
                <a:solidFill>
                  <a:schemeClr val="tx1"/>
                </a:solidFill>
                <a:effectLst/>
                <a:latin typeface="+mn-lt"/>
                <a:ea typeface="+mn-ea"/>
                <a:cs typeface="+mn-cs"/>
              </a:rPr>
              <a:t> </a:t>
            </a:r>
          </a:p>
          <a:p>
            <a:pPr lvl="0"/>
            <a:r>
              <a:rPr lang="en-US" sz="1200" kern="1200" dirty="0" smtClean="0">
                <a:solidFill>
                  <a:schemeClr val="tx1"/>
                </a:solidFill>
                <a:effectLst/>
                <a:latin typeface="+mn-lt"/>
                <a:ea typeface="+mn-ea"/>
                <a:cs typeface="+mn-cs"/>
              </a:rPr>
              <a:t>Opening Slide</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Mr. Chairman, members of the Board, </a:t>
            </a:r>
          </a:p>
          <a:p>
            <a:r>
              <a:rPr lang="en-US" sz="1200" kern="1200" dirty="0" smtClean="0">
                <a:solidFill>
                  <a:schemeClr val="tx1"/>
                </a:solidFill>
                <a:effectLst/>
                <a:latin typeface="+mn-lt"/>
                <a:ea typeface="+mn-ea"/>
                <a:cs typeface="+mn-cs"/>
              </a:rPr>
              <a:t>Thank you for the opportunity to come before you to give you a brief overview of what EEDD has accomplished this past year.</a:t>
            </a:r>
          </a:p>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12135132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Rectangle 2"/>
          <p:cNvSpPr>
            <a:spLocks noGrp="1" noRot="1" noChangeAspect="1" noChangeArrowheads="1" noTextEdit="1"/>
          </p:cNvSpPr>
          <p:nvPr>
            <p:ph type="sldImg"/>
          </p:nvPr>
        </p:nvSpPr>
        <p:spPr>
          <a:solidFill>
            <a:srgbClr val="FFFFFF"/>
          </a:solidFill>
          <a:ln/>
        </p:spPr>
      </p:sp>
      <p:sp>
        <p:nvSpPr>
          <p:cNvPr id="8857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defRPr/>
            </a:pPr>
            <a:r>
              <a:rPr lang="en-US" b="1" dirty="0" smtClean="0">
                <a:ea typeface="ＭＳ Ｐゴシック" charset="0"/>
                <a:cs typeface="+mn-cs"/>
              </a:rPr>
              <a:t>On the Internet </a:t>
            </a:r>
            <a:r>
              <a:rPr lang="en-US" dirty="0" smtClean="0">
                <a:ea typeface="ＭＳ Ｐゴシック" charset="0"/>
                <a:cs typeface="+mn-cs"/>
              </a:rPr>
              <a:t>with a click of a button job seekers and employers have access to a variety of resources and information. </a:t>
            </a:r>
          </a:p>
        </p:txBody>
      </p:sp>
    </p:spTree>
    <p:extLst>
      <p:ext uri="{BB962C8B-B14F-4D97-AF65-F5344CB8AC3E}">
        <p14:creationId xmlns:p14="http://schemas.microsoft.com/office/powerpoint/2010/main" val="18432759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Rectangle 2"/>
          <p:cNvSpPr>
            <a:spLocks noGrp="1" noRot="1" noChangeAspect="1" noChangeArrowheads="1" noTextEdit="1"/>
          </p:cNvSpPr>
          <p:nvPr>
            <p:ph type="sldImg"/>
          </p:nvPr>
        </p:nvSpPr>
        <p:spPr>
          <a:solidFill>
            <a:srgbClr val="FFFFFF"/>
          </a:solidFill>
          <a:ln/>
        </p:spPr>
      </p:sp>
      <p:sp>
        <p:nvSpPr>
          <p:cNvPr id="49154"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a:ea typeface="MS PGothic" charset="-128"/>
              <a:cs typeface="ＭＳ Ｐゴシック" charset="-128"/>
            </a:endParaRPr>
          </a:p>
        </p:txBody>
      </p:sp>
    </p:spTree>
    <p:extLst>
      <p:ext uri="{BB962C8B-B14F-4D97-AF65-F5344CB8AC3E}">
        <p14:creationId xmlns:p14="http://schemas.microsoft.com/office/powerpoint/2010/main" val="9763231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critical challenge across this country and throughout the State of California was the </a:t>
            </a:r>
            <a:r>
              <a:rPr lang="en-US" sz="1200" b="1" kern="1200" dirty="0" smtClean="0">
                <a:solidFill>
                  <a:schemeClr val="tx1"/>
                </a:solidFill>
                <a:effectLst/>
                <a:latin typeface="+mn-lt"/>
                <a:ea typeface="+mn-ea"/>
                <a:cs typeface="+mn-cs"/>
              </a:rPr>
              <a:t>implementation</a:t>
            </a:r>
            <a:r>
              <a:rPr lang="en-US" sz="1200" kern="1200" dirty="0" smtClean="0">
                <a:solidFill>
                  <a:schemeClr val="tx1"/>
                </a:solidFill>
                <a:effectLst/>
                <a:latin typeface="+mn-lt"/>
                <a:ea typeface="+mn-ea"/>
                <a:cs typeface="+mn-cs"/>
              </a:rPr>
              <a:t> of the </a:t>
            </a:r>
            <a:r>
              <a:rPr lang="en-US" sz="1200" b="1" kern="1200" dirty="0" smtClean="0">
                <a:solidFill>
                  <a:schemeClr val="tx1"/>
                </a:solidFill>
                <a:effectLst/>
                <a:latin typeface="+mn-lt"/>
                <a:ea typeface="+mn-ea"/>
                <a:cs typeface="+mn-cs"/>
              </a:rPr>
              <a:t>New WIOA legislation</a:t>
            </a:r>
            <a:r>
              <a:rPr lang="en-US" sz="1200" kern="1200" dirty="0" smtClean="0">
                <a:solidFill>
                  <a:schemeClr val="tx1"/>
                </a:solidFill>
                <a:effectLst/>
                <a:latin typeface="+mn-lt"/>
                <a:ea typeface="+mn-ea"/>
                <a:cs typeface="+mn-cs"/>
              </a:rPr>
              <a:t> and </a:t>
            </a:r>
            <a:r>
              <a:rPr lang="en-US" sz="1200" b="1" kern="1200" dirty="0" smtClean="0">
                <a:solidFill>
                  <a:schemeClr val="tx1"/>
                </a:solidFill>
                <a:effectLst/>
                <a:latin typeface="+mn-lt"/>
                <a:ea typeface="+mn-ea"/>
                <a:cs typeface="+mn-cs"/>
              </a:rPr>
              <a:t>1800 hundred pages</a:t>
            </a:r>
            <a:r>
              <a:rPr lang="en-US" sz="1200" kern="1200" dirty="0" smtClean="0">
                <a:solidFill>
                  <a:schemeClr val="tx1"/>
                </a:solidFill>
                <a:effectLst/>
                <a:latin typeface="+mn-lt"/>
                <a:ea typeface="+mn-ea"/>
                <a:cs typeface="+mn-cs"/>
              </a:rPr>
              <a:t> of Federal Regulations and Federal and State directives that have been coming out on a monthly basis.  Sometimes as many as three (3) in one month.</a:t>
            </a:r>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12</a:t>
            </a:fld>
            <a:endParaRPr lang="en-US"/>
          </a:p>
        </p:txBody>
      </p:sp>
    </p:spTree>
    <p:extLst>
      <p:ext uri="{BB962C8B-B14F-4D97-AF65-F5344CB8AC3E}">
        <p14:creationId xmlns:p14="http://schemas.microsoft.com/office/powerpoint/2010/main" val="28426970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13</a:t>
            </a:fld>
            <a:endParaRPr lang="en-US"/>
          </a:p>
        </p:txBody>
      </p:sp>
    </p:spTree>
    <p:extLst>
      <p:ext uri="{BB962C8B-B14F-4D97-AF65-F5344CB8AC3E}">
        <p14:creationId xmlns:p14="http://schemas.microsoft.com/office/powerpoint/2010/main" val="39183532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solidFill>
            <a:srgbClr val="FFFFFF"/>
          </a:solidFill>
          <a:ln/>
        </p:spPr>
      </p:sp>
      <p:sp>
        <p:nvSpPr>
          <p:cNvPr id="18435"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dirty="0">
              <a:ea typeface="MS PGothic" charset="-128"/>
            </a:endParaRPr>
          </a:p>
        </p:txBody>
      </p:sp>
    </p:spTree>
    <p:extLst>
      <p:ext uri="{BB962C8B-B14F-4D97-AF65-F5344CB8AC3E}">
        <p14:creationId xmlns:p14="http://schemas.microsoft.com/office/powerpoint/2010/main" val="15872438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solidFill>
            <a:srgbClr val="FFFFFF"/>
          </a:solidFill>
          <a:ln/>
        </p:spPr>
      </p:sp>
      <p:sp>
        <p:nvSpPr>
          <p:cNvPr id="20483" name="Rectangle 3"/>
          <p:cNvSpPr>
            <a:spLocks noGrp="1" noChangeArrowheads="1"/>
          </p:cNvSpPr>
          <p:nvPr>
            <p:ph type="body" idx="1"/>
          </p:nvPr>
        </p:nvSpPr>
        <p:spPr>
          <a:solidFill>
            <a:srgbClr val="FFFFFF"/>
          </a:solidFill>
          <a:ln>
            <a:solidFill>
              <a:srgbClr val="000000"/>
            </a:solidFill>
            <a:miter lim="800000"/>
            <a:headEnd/>
            <a:tailEnd/>
          </a:ln>
        </p:spPr>
        <p:txBody>
          <a:bodyPr/>
          <a:lstStyle/>
          <a:p>
            <a:endParaRPr lang="en-US" altLang="en-US" dirty="0">
              <a:ea typeface="MS PGothic" charset="-128"/>
            </a:endParaRPr>
          </a:p>
        </p:txBody>
      </p:sp>
    </p:spTree>
    <p:extLst>
      <p:ext uri="{BB962C8B-B14F-4D97-AF65-F5344CB8AC3E}">
        <p14:creationId xmlns:p14="http://schemas.microsoft.com/office/powerpoint/2010/main" val="6903232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16</a:t>
            </a:fld>
            <a:endParaRPr lang="en-US"/>
          </a:p>
        </p:txBody>
      </p:sp>
    </p:spTree>
    <p:extLst>
      <p:ext uri="{BB962C8B-B14F-4D97-AF65-F5344CB8AC3E}">
        <p14:creationId xmlns:p14="http://schemas.microsoft.com/office/powerpoint/2010/main" val="6846569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17</a:t>
            </a:fld>
            <a:endParaRPr lang="en-US"/>
          </a:p>
        </p:txBody>
      </p:sp>
    </p:spTree>
    <p:extLst>
      <p:ext uri="{BB962C8B-B14F-4D97-AF65-F5344CB8AC3E}">
        <p14:creationId xmlns:p14="http://schemas.microsoft.com/office/powerpoint/2010/main" val="4242910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18</a:t>
            </a:fld>
            <a:endParaRPr lang="en-US"/>
          </a:p>
        </p:txBody>
      </p:sp>
    </p:spTree>
    <p:extLst>
      <p:ext uri="{BB962C8B-B14F-4D97-AF65-F5344CB8AC3E}">
        <p14:creationId xmlns:p14="http://schemas.microsoft.com/office/powerpoint/2010/main" val="29116605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19</a:t>
            </a:fld>
            <a:endParaRPr lang="en-US"/>
          </a:p>
        </p:txBody>
      </p:sp>
    </p:spTree>
    <p:extLst>
      <p:ext uri="{BB962C8B-B14F-4D97-AF65-F5344CB8AC3E}">
        <p14:creationId xmlns:p14="http://schemas.microsoft.com/office/powerpoint/2010/main" val="661736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2"/>
          <p:cNvSpPr>
            <a:spLocks noGrp="1" noRot="1" noChangeAspect="1" noChangeArrowheads="1" noTextEdit="1"/>
          </p:cNvSpPr>
          <p:nvPr>
            <p:ph type="sldImg"/>
          </p:nvPr>
        </p:nvSpPr>
        <p:spPr>
          <a:solidFill>
            <a:srgbClr val="FFFFFF"/>
          </a:solidFill>
          <a:ln/>
        </p:spPr>
      </p:sp>
      <p:sp>
        <p:nvSpPr>
          <p:cNvPr id="819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lvl="0"/>
            <a:r>
              <a:rPr lang="en-US" sz="1200" kern="1200" dirty="0" smtClean="0">
                <a:solidFill>
                  <a:schemeClr val="tx1"/>
                </a:solidFill>
                <a:effectLst/>
                <a:latin typeface="+mn-lt"/>
                <a:ea typeface="+mn-ea"/>
                <a:cs typeface="+mn-cs"/>
              </a:rPr>
              <a:t>The Employment and Economic Development Department is the </a:t>
            </a:r>
            <a:r>
              <a:rPr lang="en-US" sz="1200" b="1" kern="1200" dirty="0" smtClean="0">
                <a:solidFill>
                  <a:schemeClr val="tx1"/>
                </a:solidFill>
                <a:effectLst/>
                <a:latin typeface="+mn-lt"/>
                <a:ea typeface="+mn-ea"/>
                <a:cs typeface="+mn-cs"/>
              </a:rPr>
              <a:t>Administrative entity and Fiscal Agent,</a:t>
            </a:r>
            <a:r>
              <a:rPr lang="en-US" sz="1200" kern="1200" dirty="0" smtClean="0">
                <a:solidFill>
                  <a:schemeClr val="tx1"/>
                </a:solidFill>
                <a:effectLst/>
                <a:latin typeface="+mn-lt"/>
                <a:ea typeface="+mn-ea"/>
                <a:cs typeface="+mn-cs"/>
              </a:rPr>
              <a:t> charged with the responsibility of oversight of three critical programs.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EEDD is staff to:</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WDB – the leading entity for Workforce Development</a:t>
            </a:r>
          </a:p>
          <a:p>
            <a:r>
              <a:rPr lang="en-US" sz="1200" kern="1200" dirty="0" smtClean="0">
                <a:solidFill>
                  <a:schemeClr val="tx1"/>
                </a:solidFill>
                <a:effectLst/>
                <a:latin typeface="+mn-lt"/>
                <a:ea typeface="+mn-ea"/>
                <a:cs typeface="+mn-cs"/>
              </a:rPr>
              <a:t>RLFB – Financing Small Business Development &amp; Business Expansion in San Joaquin County</a:t>
            </a:r>
          </a:p>
          <a:p>
            <a:r>
              <a:rPr lang="en-US" sz="1200" kern="1200" dirty="0" smtClean="0">
                <a:solidFill>
                  <a:schemeClr val="tx1"/>
                </a:solidFill>
                <a:effectLst/>
                <a:latin typeface="+mn-lt"/>
                <a:ea typeface="+mn-ea"/>
                <a:cs typeface="+mn-cs"/>
              </a:rPr>
              <a:t>EDA – with its Business Retention and Expansion Program (BREP) and an engaged partner in Industry Attraction</a:t>
            </a:r>
          </a:p>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112087157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WIOA required the Development of a MOU</a:t>
            </a:r>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20</a:t>
            </a:fld>
            <a:endParaRPr lang="en-US"/>
          </a:p>
        </p:txBody>
      </p:sp>
    </p:spTree>
    <p:extLst>
      <p:ext uri="{BB962C8B-B14F-4D97-AF65-F5344CB8AC3E}">
        <p14:creationId xmlns:p14="http://schemas.microsoft.com/office/powerpoint/2010/main" val="16585168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This </a:t>
            </a:r>
            <a:r>
              <a:rPr lang="en-US" sz="1200" b="1" kern="1200" dirty="0" smtClean="0">
                <a:solidFill>
                  <a:schemeClr val="tx1"/>
                </a:solidFill>
                <a:effectLst/>
                <a:latin typeface="+mn-lt"/>
                <a:ea typeface="+mn-ea"/>
                <a:cs typeface="+mn-cs"/>
              </a:rPr>
              <a:t>MOU</a:t>
            </a:r>
            <a:r>
              <a:rPr lang="en-US" sz="1200" kern="1200" dirty="0" smtClean="0">
                <a:solidFill>
                  <a:schemeClr val="tx1"/>
                </a:solidFill>
                <a:effectLst/>
                <a:latin typeface="+mn-lt"/>
                <a:ea typeface="+mn-ea"/>
                <a:cs typeface="+mn-cs"/>
              </a:rPr>
              <a:t> was </a:t>
            </a:r>
            <a:r>
              <a:rPr lang="en-US" sz="1200" b="1" kern="1200" dirty="0" smtClean="0">
                <a:solidFill>
                  <a:schemeClr val="tx1"/>
                </a:solidFill>
                <a:effectLst/>
                <a:latin typeface="+mn-lt"/>
                <a:ea typeface="+mn-ea"/>
                <a:cs typeface="+mn-cs"/>
              </a:rPr>
              <a:t>developed and executed</a:t>
            </a:r>
            <a:r>
              <a:rPr lang="en-US" sz="1200" kern="1200" dirty="0" smtClean="0">
                <a:solidFill>
                  <a:schemeClr val="tx1"/>
                </a:solidFill>
                <a:effectLst/>
                <a:latin typeface="+mn-lt"/>
                <a:ea typeface="+mn-ea"/>
                <a:cs typeface="+mn-cs"/>
              </a:rPr>
              <a:t> between the WDB and all the </a:t>
            </a:r>
            <a:r>
              <a:rPr lang="en-US" sz="1200" b="1" kern="1200" dirty="0" smtClean="0">
                <a:solidFill>
                  <a:schemeClr val="tx1"/>
                </a:solidFill>
                <a:effectLst/>
                <a:latin typeface="+mn-lt"/>
                <a:ea typeface="+mn-ea"/>
                <a:cs typeface="+mn-cs"/>
              </a:rPr>
              <a:t>Required Partners</a:t>
            </a:r>
            <a:r>
              <a:rPr lang="en-US" sz="1200" kern="1200" dirty="0" smtClean="0">
                <a:solidFill>
                  <a:schemeClr val="tx1"/>
                </a:solidFill>
                <a:effectLst/>
                <a:latin typeface="+mn-lt"/>
                <a:ea typeface="+mn-ea"/>
                <a:cs typeface="+mn-cs"/>
              </a:rPr>
              <a:t>.</a:t>
            </a:r>
          </a:p>
          <a:p>
            <a:pPr lvl="0"/>
            <a:r>
              <a:rPr lang="en-US" sz="1200" kern="1200" dirty="0" smtClean="0">
                <a:solidFill>
                  <a:schemeClr val="tx1"/>
                </a:solidFill>
                <a:effectLst/>
                <a:latin typeface="+mn-lt"/>
                <a:ea typeface="+mn-ea"/>
                <a:cs typeface="+mn-cs"/>
              </a:rPr>
              <a:t>Established a </a:t>
            </a:r>
            <a:r>
              <a:rPr lang="en-US" sz="1200" b="1" kern="1200" dirty="0" smtClean="0">
                <a:solidFill>
                  <a:schemeClr val="tx1"/>
                </a:solidFill>
                <a:effectLst/>
                <a:latin typeface="+mn-lt"/>
                <a:ea typeface="+mn-ea"/>
                <a:cs typeface="+mn-cs"/>
              </a:rPr>
              <a:t>cooperative working relationship</a:t>
            </a:r>
            <a:r>
              <a:rPr lang="en-US" sz="1200" kern="1200" dirty="0" smtClean="0">
                <a:solidFill>
                  <a:schemeClr val="tx1"/>
                </a:solidFill>
                <a:effectLst/>
                <a:latin typeface="+mn-lt"/>
                <a:ea typeface="+mn-ea"/>
                <a:cs typeface="+mn-cs"/>
              </a:rPr>
              <a:t> between the partners</a:t>
            </a:r>
          </a:p>
          <a:p>
            <a:pPr lvl="0"/>
            <a:r>
              <a:rPr lang="en-US" sz="1200" kern="1200" dirty="0" smtClean="0">
                <a:solidFill>
                  <a:schemeClr val="tx1"/>
                </a:solidFill>
                <a:effectLst/>
                <a:latin typeface="+mn-lt"/>
                <a:ea typeface="+mn-ea"/>
                <a:cs typeface="+mn-cs"/>
              </a:rPr>
              <a:t>Defined their respective </a:t>
            </a:r>
            <a:r>
              <a:rPr lang="en-US" sz="1200" b="1" kern="1200" dirty="0" smtClean="0">
                <a:solidFill>
                  <a:schemeClr val="tx1"/>
                </a:solidFill>
                <a:effectLst/>
                <a:latin typeface="+mn-lt"/>
                <a:ea typeface="+mn-ea"/>
                <a:cs typeface="+mn-cs"/>
              </a:rPr>
              <a:t>roles</a:t>
            </a:r>
            <a:r>
              <a:rPr lang="en-US" sz="1200" kern="1200" dirty="0" smtClean="0">
                <a:solidFill>
                  <a:schemeClr val="tx1"/>
                </a:solidFill>
                <a:effectLst/>
                <a:latin typeface="+mn-lt"/>
                <a:ea typeface="+mn-ea"/>
                <a:cs typeface="+mn-cs"/>
              </a:rPr>
              <a:t> &amp; </a:t>
            </a:r>
            <a:r>
              <a:rPr lang="en-US" sz="1200" b="1" kern="1200" dirty="0" smtClean="0">
                <a:solidFill>
                  <a:schemeClr val="tx1"/>
                </a:solidFill>
                <a:effectLst/>
                <a:latin typeface="+mn-lt"/>
                <a:ea typeface="+mn-ea"/>
                <a:cs typeface="+mn-cs"/>
              </a:rPr>
              <a:t>responsibilities</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Established the framework for the delivery of services to all our customers including the job seekers and employers.</a:t>
            </a:r>
          </a:p>
          <a:p>
            <a:pPr lvl="0"/>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1F497D"/>
                </a:solidFill>
                <a:latin typeface="+mn-lt"/>
              </a:rPr>
              <a:t>Six Core Programs/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smtClean="0">
              <a:solidFill>
                <a:srgbClr val="1F497D"/>
              </a:solidFill>
              <a:latin typeface="+mn-lt"/>
            </a:endParaRPr>
          </a:p>
          <a:p>
            <a:pPr algn="l">
              <a:lnSpc>
                <a:spcPct val="90000"/>
              </a:lnSpc>
              <a:spcBef>
                <a:spcPts val="750"/>
              </a:spcBef>
              <a:spcAft>
                <a:spcPts val="1200"/>
              </a:spcAft>
            </a:pPr>
            <a:r>
              <a:rPr lang="en-US" b="1" dirty="0" smtClean="0">
                <a:solidFill>
                  <a:srgbClr val="3B6157"/>
                </a:solidFill>
              </a:rPr>
              <a:t> The AJCCs, include six core programs:</a:t>
            </a:r>
          </a:p>
          <a:p>
            <a:pPr marL="514350" lvl="1" indent="-171450" algn="l">
              <a:lnSpc>
                <a:spcPct val="150000"/>
              </a:lnSpc>
              <a:spcBef>
                <a:spcPts val="375"/>
              </a:spcBef>
              <a:buFont typeface="Arial" panose="020B0604020202020204" pitchFamily="34" charset="0"/>
              <a:buChar char="•"/>
            </a:pPr>
            <a:r>
              <a:rPr lang="en-US" dirty="0" smtClean="0">
                <a:solidFill>
                  <a:prstClr val="black"/>
                </a:solidFill>
              </a:rPr>
              <a:t>Title I - Adult, Dislocated Worker, and Youth Programs</a:t>
            </a:r>
          </a:p>
          <a:p>
            <a:pPr marL="514350" lvl="1" indent="-171450" algn="l">
              <a:lnSpc>
                <a:spcPct val="150000"/>
              </a:lnSpc>
              <a:spcBef>
                <a:spcPts val="375"/>
              </a:spcBef>
              <a:buFont typeface="Arial" panose="020B0604020202020204" pitchFamily="34" charset="0"/>
              <a:buChar char="•"/>
            </a:pPr>
            <a:r>
              <a:rPr lang="en-US" dirty="0" smtClean="0">
                <a:solidFill>
                  <a:prstClr val="black"/>
                </a:solidFill>
              </a:rPr>
              <a:t>Title II - Adult Education and Family Literacy Act Program</a:t>
            </a:r>
          </a:p>
          <a:p>
            <a:pPr marL="514350" lvl="1" indent="-171450" algn="l">
              <a:lnSpc>
                <a:spcPct val="150000"/>
              </a:lnSpc>
              <a:spcBef>
                <a:spcPts val="375"/>
              </a:spcBef>
              <a:buFont typeface="Arial" panose="020B0604020202020204" pitchFamily="34" charset="0"/>
              <a:buChar char="•"/>
            </a:pPr>
            <a:r>
              <a:rPr lang="en-US" dirty="0" smtClean="0">
                <a:solidFill>
                  <a:prstClr val="black"/>
                </a:solidFill>
              </a:rPr>
              <a:t>Title III - Wagner-</a:t>
            </a:r>
            <a:r>
              <a:rPr lang="en-US" dirty="0" err="1" smtClean="0">
                <a:solidFill>
                  <a:prstClr val="black"/>
                </a:solidFill>
              </a:rPr>
              <a:t>Peyser</a:t>
            </a:r>
            <a:r>
              <a:rPr lang="en-US" dirty="0" smtClean="0">
                <a:solidFill>
                  <a:prstClr val="black"/>
                </a:solidFill>
              </a:rPr>
              <a:t> Act Employment Service Program</a:t>
            </a:r>
          </a:p>
          <a:p>
            <a:pPr marL="514350" lvl="1" indent="-171450" algn="l">
              <a:lnSpc>
                <a:spcPct val="150000"/>
              </a:lnSpc>
              <a:spcBef>
                <a:spcPts val="375"/>
              </a:spcBef>
              <a:buFont typeface="Arial" panose="020B0604020202020204" pitchFamily="34" charset="0"/>
              <a:buChar char="•"/>
            </a:pPr>
            <a:r>
              <a:rPr lang="en-US" dirty="0" smtClean="0">
                <a:solidFill>
                  <a:prstClr val="black"/>
                </a:solidFill>
              </a:rPr>
              <a:t>Title IV - Vocational Rehabilitation (VR) </a:t>
            </a:r>
          </a:p>
          <a:p>
            <a:pPr marL="342900" lvl="1" indent="0" algn="l">
              <a:lnSpc>
                <a:spcPct val="150000"/>
              </a:lnSpc>
              <a:spcBef>
                <a:spcPts val="375"/>
              </a:spcBef>
              <a:buFont typeface="Arial" panose="020B0604020202020204" pitchFamily="34" charset="0"/>
              <a:buNone/>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1F497D"/>
                </a:solidFill>
                <a:latin typeface="+mn-lt"/>
              </a:rPr>
              <a:t>Additional Required Partners</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TANF/CalWORKs</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SCSEP Senior Community Service Employment Program</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Cal Perkins Career and  Technical Education</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Job Corps</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Unemployment Compensation</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Trade Adjustment Assist. </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Migrant Seasonal Farmworkers</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Community Action </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Housing Authority </a:t>
            </a:r>
          </a:p>
          <a:p>
            <a:pPr marL="171450" indent="-171450" algn="l">
              <a:lnSpc>
                <a:spcPct val="125000"/>
              </a:lnSpc>
              <a:spcBef>
                <a:spcPts val="0"/>
              </a:spcBef>
              <a:buFont typeface="Arial" panose="020B0604020202020204" pitchFamily="34" charset="0"/>
              <a:buChar char="•"/>
            </a:pPr>
            <a:r>
              <a:rPr lang="en-US" sz="1200" dirty="0" err="1" smtClean="0">
                <a:solidFill>
                  <a:prstClr val="black"/>
                </a:solidFill>
                <a:latin typeface="Arial" panose="020B0604020202020204" pitchFamily="34" charset="0"/>
                <a:cs typeface="Arial" panose="020B0604020202020204" pitchFamily="34" charset="0"/>
              </a:rPr>
              <a:t>YouthBuild</a:t>
            </a:r>
            <a:endParaRPr lang="en-US" sz="1200" dirty="0" smtClean="0">
              <a:solidFill>
                <a:prstClr val="black"/>
              </a:solidFill>
              <a:latin typeface="Arial" panose="020B0604020202020204" pitchFamily="34" charset="0"/>
              <a:cs typeface="Arial" panose="020B0604020202020204" pitchFamily="34" charset="0"/>
            </a:endParaRP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Second Chance</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Native American Programs</a:t>
            </a:r>
          </a:p>
          <a:p>
            <a:pPr marL="171450" indent="-171450" algn="l">
              <a:lnSpc>
                <a:spcPct val="125000"/>
              </a:lnSpc>
              <a:spcBef>
                <a:spcPts val="0"/>
              </a:spcBef>
              <a:buFont typeface="Arial" panose="020B0604020202020204" pitchFamily="34" charset="0"/>
              <a:buChar char="•"/>
            </a:pPr>
            <a:r>
              <a:rPr lang="en-US" sz="1200" dirty="0" smtClean="0">
                <a:solidFill>
                  <a:prstClr val="black"/>
                </a:solidFill>
                <a:latin typeface="Arial" panose="020B0604020202020204" pitchFamily="34" charset="0"/>
                <a:cs typeface="Arial" panose="020B0604020202020204" pitchFamily="34" charset="0"/>
              </a:rPr>
              <a:t>Veterans</a:t>
            </a: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21</a:t>
            </a:fld>
            <a:endParaRPr lang="en-US"/>
          </a:p>
        </p:txBody>
      </p:sp>
    </p:spTree>
    <p:extLst>
      <p:ext uri="{BB962C8B-B14F-4D97-AF65-F5344CB8AC3E}">
        <p14:creationId xmlns:p14="http://schemas.microsoft.com/office/powerpoint/2010/main" val="24785865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State split</a:t>
            </a:r>
            <a:r>
              <a:rPr lang="en-US" sz="1200" kern="1200" dirty="0" smtClean="0">
                <a:solidFill>
                  <a:schemeClr val="tx1"/>
                </a:solidFill>
                <a:effectLst/>
                <a:latin typeface="+mn-lt"/>
                <a:ea typeface="+mn-ea"/>
                <a:cs typeface="+mn-cs"/>
              </a:rPr>
              <a:t> the development of the MOU into </a:t>
            </a:r>
            <a:r>
              <a:rPr lang="en-US" sz="1200" b="1" kern="1200" dirty="0" smtClean="0">
                <a:solidFill>
                  <a:schemeClr val="tx1"/>
                </a:solidFill>
                <a:effectLst/>
                <a:latin typeface="+mn-lt"/>
                <a:ea typeface="+mn-ea"/>
                <a:cs typeface="+mn-cs"/>
              </a:rPr>
              <a:t>two (2) phases</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Phase I</a:t>
            </a:r>
            <a:r>
              <a:rPr lang="en-US" sz="1200" kern="1200" dirty="0" smtClean="0">
                <a:solidFill>
                  <a:schemeClr val="tx1"/>
                </a:solidFill>
                <a:effectLst/>
                <a:latin typeface="+mn-lt"/>
                <a:ea typeface="+mn-ea"/>
                <a:cs typeface="+mn-cs"/>
              </a:rPr>
              <a:t> – consisted of the coordination, collaboration and the development of a </a:t>
            </a:r>
            <a:r>
              <a:rPr lang="en-US" sz="1200" b="1" kern="1200" dirty="0" smtClean="0">
                <a:solidFill>
                  <a:schemeClr val="tx1"/>
                </a:solidFill>
                <a:effectLst/>
                <a:latin typeface="+mn-lt"/>
                <a:ea typeface="+mn-ea"/>
                <a:cs typeface="+mn-cs"/>
              </a:rPr>
              <a:t>comprehensive service delivery system</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It was about identifying the service to be provided through the One-Stop WorkNet Centers by each of the Required Partners</a:t>
            </a:r>
          </a:p>
          <a:p>
            <a:r>
              <a:rPr lang="en-US" sz="1200" kern="1200" dirty="0" smtClean="0">
                <a:solidFill>
                  <a:schemeClr val="tx1"/>
                </a:solidFill>
                <a:effectLst/>
                <a:latin typeface="+mn-lt"/>
                <a:ea typeface="+mn-ea"/>
                <a:cs typeface="+mn-cs"/>
              </a:rPr>
              <a:t>		</a:t>
            </a:r>
          </a:p>
          <a:p>
            <a:r>
              <a:rPr lang="en-US" sz="1200" b="1" u="sng" kern="1200" dirty="0" smtClean="0">
                <a:solidFill>
                  <a:schemeClr val="tx1"/>
                </a:solidFill>
                <a:effectLst/>
                <a:latin typeface="+mn-lt"/>
                <a:ea typeface="+mn-ea"/>
                <a:cs typeface="+mn-cs"/>
              </a:rPr>
              <a:t>Phase II</a:t>
            </a:r>
            <a:r>
              <a:rPr lang="en-US" sz="1200" kern="1200" dirty="0" smtClean="0">
                <a:solidFill>
                  <a:schemeClr val="tx1"/>
                </a:solidFill>
                <a:effectLst/>
                <a:latin typeface="+mn-lt"/>
                <a:ea typeface="+mn-ea"/>
                <a:cs typeface="+mn-cs"/>
              </a:rPr>
              <a:t> – addressed the sustainability of the One-Stop Service Delivery System described in Phase I</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Resource sharing and sharing the cost of infrastructure.</a:t>
            </a: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22</a:t>
            </a:fld>
            <a:endParaRPr lang="en-US"/>
          </a:p>
        </p:txBody>
      </p:sp>
    </p:spTree>
    <p:extLst>
      <p:ext uri="{BB962C8B-B14F-4D97-AF65-F5344CB8AC3E}">
        <p14:creationId xmlns:p14="http://schemas.microsoft.com/office/powerpoint/2010/main" val="24270870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23</a:t>
            </a:fld>
            <a:endParaRPr lang="en-US"/>
          </a:p>
        </p:txBody>
      </p:sp>
    </p:spTree>
    <p:extLst>
      <p:ext uri="{BB962C8B-B14F-4D97-AF65-F5344CB8AC3E}">
        <p14:creationId xmlns:p14="http://schemas.microsoft.com/office/powerpoint/2010/main" val="1651924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Pending the execution of the MOU Phase II by all required Partners, the WDB authorized the WDB’s Executive Committee to approve the final document and forward it to the BOS.</a:t>
            </a:r>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24</a:t>
            </a:fld>
            <a:endParaRPr lang="en-US"/>
          </a:p>
        </p:txBody>
      </p:sp>
    </p:spTree>
    <p:extLst>
      <p:ext uri="{BB962C8B-B14F-4D97-AF65-F5344CB8AC3E}">
        <p14:creationId xmlns:p14="http://schemas.microsoft.com/office/powerpoint/2010/main" val="2662989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15490525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WIOA required</a:t>
            </a:r>
            <a:r>
              <a:rPr lang="en-US" sz="1200" kern="1200" dirty="0" smtClean="0">
                <a:solidFill>
                  <a:schemeClr val="tx1"/>
                </a:solidFill>
                <a:effectLst/>
                <a:latin typeface="+mn-lt"/>
                <a:ea typeface="+mn-ea"/>
                <a:cs typeface="+mn-cs"/>
              </a:rPr>
              <a:t> the </a:t>
            </a:r>
            <a:r>
              <a:rPr lang="en-US" sz="1200" b="1" kern="1200" dirty="0" smtClean="0">
                <a:solidFill>
                  <a:schemeClr val="tx1"/>
                </a:solidFill>
                <a:effectLst/>
                <a:latin typeface="+mn-lt"/>
                <a:ea typeface="+mn-ea"/>
                <a:cs typeface="+mn-cs"/>
              </a:rPr>
              <a:t>recertification</a:t>
            </a:r>
            <a:r>
              <a:rPr lang="en-US" sz="1200" kern="1200" dirty="0" smtClean="0">
                <a:solidFill>
                  <a:schemeClr val="tx1"/>
                </a:solidFill>
                <a:effectLst/>
                <a:latin typeface="+mn-lt"/>
                <a:ea typeface="+mn-ea"/>
                <a:cs typeface="+mn-cs"/>
              </a:rPr>
              <a:t> of the </a:t>
            </a:r>
            <a:r>
              <a:rPr lang="en-US" sz="1200" b="1" kern="1200" dirty="0" smtClean="0">
                <a:solidFill>
                  <a:schemeClr val="tx1"/>
                </a:solidFill>
                <a:effectLst/>
                <a:latin typeface="+mn-lt"/>
                <a:ea typeface="+mn-ea"/>
                <a:cs typeface="+mn-cs"/>
              </a:rPr>
              <a:t>Local Workforce Development Board</a:t>
            </a:r>
            <a:r>
              <a:rPr lang="en-US" sz="1200" kern="1200" dirty="0" smtClean="0">
                <a:solidFill>
                  <a:schemeClr val="tx1"/>
                </a:solidFill>
                <a:effectLst/>
                <a:latin typeface="+mn-lt"/>
                <a:ea typeface="+mn-ea"/>
                <a:cs typeface="+mn-cs"/>
              </a:rPr>
              <a:t>.</a:t>
            </a: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26</a:t>
            </a:fld>
            <a:endParaRPr lang="en-US"/>
          </a:p>
        </p:txBody>
      </p:sp>
    </p:spTree>
    <p:extLst>
      <p:ext uri="{BB962C8B-B14F-4D97-AF65-F5344CB8AC3E}">
        <p14:creationId xmlns:p14="http://schemas.microsoft.com/office/powerpoint/2010/main" val="72424277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27</a:t>
            </a:fld>
            <a:endParaRPr lang="en-US" dirty="0"/>
          </a:p>
        </p:txBody>
      </p:sp>
    </p:spTree>
    <p:extLst>
      <p:ext uri="{BB962C8B-B14F-4D97-AF65-F5344CB8AC3E}">
        <p14:creationId xmlns:p14="http://schemas.microsoft.com/office/powerpoint/2010/main" val="44628639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28</a:t>
            </a:fld>
            <a:endParaRPr lang="en-US"/>
          </a:p>
        </p:txBody>
      </p:sp>
    </p:spTree>
    <p:extLst>
      <p:ext uri="{BB962C8B-B14F-4D97-AF65-F5344CB8AC3E}">
        <p14:creationId xmlns:p14="http://schemas.microsoft.com/office/powerpoint/2010/main" val="281660332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29</a:t>
            </a:fld>
            <a:endParaRPr lang="en-US"/>
          </a:p>
        </p:txBody>
      </p:sp>
    </p:spTree>
    <p:extLst>
      <p:ext uri="{BB962C8B-B14F-4D97-AF65-F5344CB8AC3E}">
        <p14:creationId xmlns:p14="http://schemas.microsoft.com/office/powerpoint/2010/main" val="2373025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Rectangle 2"/>
          <p:cNvSpPr>
            <a:spLocks noGrp="1" noRot="1" noChangeAspect="1" noChangeArrowheads="1" noTextEdit="1"/>
          </p:cNvSpPr>
          <p:nvPr>
            <p:ph type="sldImg"/>
          </p:nvPr>
        </p:nvSpPr>
        <p:spPr>
          <a:solidFill>
            <a:srgbClr val="FFFFFF"/>
          </a:solidFill>
          <a:ln/>
        </p:spPr>
      </p:sp>
      <p:sp>
        <p:nvSpPr>
          <p:cNvPr id="10242"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effectLst/>
                <a:latin typeface="+mn-lt"/>
                <a:ea typeface="+mn-ea"/>
                <a:cs typeface="+mn-cs"/>
              </a:rPr>
              <a:t>San Joaquin County WorkNet</a:t>
            </a:r>
            <a:r>
              <a:rPr lang="en-US" sz="1200" kern="1200" dirty="0" smtClean="0">
                <a:solidFill>
                  <a:schemeClr val="tx1"/>
                </a:solidFill>
                <a:effectLst/>
                <a:latin typeface="+mn-lt"/>
                <a:ea typeface="+mn-ea"/>
                <a:cs typeface="+mn-cs"/>
              </a:rPr>
              <a:t> is the primary organization for Workforce Development funded under WIOA.  It is the WDB’s One-Stop Service Delivery System in San Joaquin County for Workforce Development.</a:t>
            </a:r>
          </a:p>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1199842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latin typeface="+mn-lt"/>
              </a:rPr>
              <a:t>On February 24, 2016</a:t>
            </a:r>
            <a:r>
              <a:rPr lang="en-US" b="1" baseline="0" dirty="0" smtClean="0">
                <a:solidFill>
                  <a:srgbClr val="FF0000"/>
                </a:solidFill>
                <a:latin typeface="+mn-lt"/>
              </a:rPr>
              <a:t> </a:t>
            </a:r>
            <a:r>
              <a:rPr lang="en-US" b="1" dirty="0" smtClean="0">
                <a:solidFill>
                  <a:srgbClr val="1F497D"/>
                </a:solidFill>
                <a:latin typeface="+mn-lt"/>
              </a:rPr>
              <a:t>The Workforce Investment Board</a:t>
            </a:r>
            <a:r>
              <a:rPr lang="en-US" b="1" baseline="0" dirty="0" smtClean="0">
                <a:solidFill>
                  <a:srgbClr val="1F497D"/>
                </a:solidFill>
                <a:latin typeface="+mn-lt"/>
              </a:rPr>
              <a:t> </a:t>
            </a:r>
            <a:r>
              <a:rPr lang="en-US" b="1" dirty="0" smtClean="0">
                <a:solidFill>
                  <a:srgbClr val="1F497D"/>
                </a:solidFill>
                <a:latin typeface="+mn-lt"/>
              </a:rPr>
              <a:t>unanimously voted to:</a:t>
            </a:r>
          </a:p>
          <a:p>
            <a:endParaRPr lang="en-US" b="1" dirty="0" smtClean="0">
              <a:solidFill>
                <a:srgbClr val="1F497D"/>
              </a:solidFill>
              <a:latin typeface="+mn-lt"/>
            </a:endParaRPr>
          </a:p>
          <a:p>
            <a:pPr marL="514350" indent="-514350">
              <a:buFont typeface="+mj-lt"/>
              <a:buAutoNum type="arabicPeriod"/>
            </a:pPr>
            <a:r>
              <a:rPr lang="en-US" dirty="0" smtClean="0"/>
              <a:t>Establish a WDB in accordance with WIOA requirements.</a:t>
            </a:r>
          </a:p>
          <a:p>
            <a:pPr marL="514350" indent="-514350">
              <a:buFont typeface="+mj-lt"/>
              <a:buAutoNum type="arabicPeriod"/>
            </a:pPr>
            <a:r>
              <a:rPr lang="en-US" dirty="0" smtClean="0"/>
              <a:t>Authorize the transition of WIB members to WDB members.</a:t>
            </a:r>
          </a:p>
          <a:p>
            <a:pPr marL="514350" indent="-514350">
              <a:buFont typeface="+mj-lt"/>
              <a:buAutoNum type="arabicPeriod"/>
            </a:pPr>
            <a:r>
              <a:rPr lang="en-US" dirty="0" smtClean="0"/>
              <a:t>Approve the WDB Bylaws</a:t>
            </a:r>
          </a:p>
          <a:p>
            <a:pPr marL="514350" indent="-514350">
              <a:buFont typeface="+mj-lt"/>
              <a:buAutoNum type="arabicPeriod" startAt="4"/>
            </a:pPr>
            <a:r>
              <a:rPr lang="en-US" dirty="0" smtClean="0"/>
              <a:t>Approve the Agreement between the WDB and the CLEO, authorize the chair to sign and forward to the BOS.</a:t>
            </a:r>
          </a:p>
          <a:p>
            <a:pPr marL="514350" indent="-514350">
              <a:buFont typeface="+mj-lt"/>
              <a:buAutoNum type="arabicPeriod" startAt="4"/>
            </a:pPr>
            <a:r>
              <a:rPr lang="en-US" dirty="0" smtClean="0"/>
              <a:t>Approve the Local WDB Recertification request and authorize the Chair to sign and forward to the BOS for approval.</a:t>
            </a:r>
          </a:p>
          <a:p>
            <a:pPr marL="514350" indent="-514350">
              <a:buFont typeface="+mj-lt"/>
              <a:buAutoNum type="arabicPeriod"/>
            </a:pPr>
            <a:endParaRPr lang="en-US" dirty="0" smtClean="0"/>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30</a:t>
            </a:fld>
            <a:endParaRPr lang="en-US"/>
          </a:p>
        </p:txBody>
      </p:sp>
    </p:spTree>
    <p:extLst>
      <p:ext uri="{BB962C8B-B14F-4D97-AF65-F5344CB8AC3E}">
        <p14:creationId xmlns:p14="http://schemas.microsoft.com/office/powerpoint/2010/main" val="356155171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FF0000"/>
                </a:solidFill>
                <a:latin typeface="+mn-lt"/>
              </a:rPr>
              <a:t>On July 27, 2016</a:t>
            </a:r>
          </a:p>
          <a:p>
            <a:endParaRPr lang="en-US" b="1" dirty="0" smtClean="0">
              <a:solidFill>
                <a:srgbClr val="FF0000"/>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CA Workforce Development Board notified San Joaquin County of it’s </a:t>
            </a:r>
            <a:r>
              <a:rPr lang="en-US" b="1" dirty="0" smtClean="0">
                <a:solidFill>
                  <a:srgbClr val="1F497D"/>
                </a:solidFill>
              </a:rPr>
              <a:t>Conditional Approval</a:t>
            </a: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31</a:t>
            </a:fld>
            <a:endParaRPr lang="en-US"/>
          </a:p>
        </p:txBody>
      </p:sp>
    </p:spTree>
    <p:extLst>
      <p:ext uri="{BB962C8B-B14F-4D97-AF65-F5344CB8AC3E}">
        <p14:creationId xmlns:p14="http://schemas.microsoft.com/office/powerpoint/2010/main" val="2498813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2AE24-B4C7-4F7A-AE78-BF55F2EBE132}" type="slidenum">
              <a:rPr lang="en-US" smtClean="0">
                <a:solidFill>
                  <a:prstClr val="black"/>
                </a:solidFill>
              </a:rPr>
              <a:pPr/>
              <a:t>32</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161288634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F497D"/>
                </a:solidFill>
                <a:latin typeface="+mn-lt"/>
              </a:rPr>
              <a:t>WIOA</a:t>
            </a:r>
            <a:r>
              <a:rPr lang="en-US" dirty="0" smtClean="0">
                <a:solidFill>
                  <a:schemeClr val="bg2">
                    <a:lumMod val="50000"/>
                  </a:schemeClr>
                </a:solidFill>
                <a:latin typeface="+mn-lt"/>
              </a:rPr>
              <a:t> </a:t>
            </a:r>
            <a:r>
              <a:rPr lang="en-US" b="1" dirty="0" smtClean="0">
                <a:solidFill>
                  <a:srgbClr val="1F497D"/>
                </a:solidFill>
                <a:latin typeface="+mn-lt"/>
              </a:rPr>
              <a:t>Youth</a:t>
            </a:r>
            <a:r>
              <a:rPr lang="en-US" dirty="0" smtClean="0">
                <a:solidFill>
                  <a:schemeClr val="bg2">
                    <a:lumMod val="50000"/>
                  </a:schemeClr>
                </a:solidFill>
                <a:latin typeface="+mn-lt"/>
              </a:rPr>
              <a:t> </a:t>
            </a:r>
            <a:r>
              <a:rPr lang="en-US" b="1" dirty="0" smtClean="0">
                <a:solidFill>
                  <a:srgbClr val="1F497D"/>
                </a:solidFill>
                <a:latin typeface="+mn-lt"/>
              </a:rPr>
              <a:t>Program</a:t>
            </a:r>
            <a:r>
              <a:rPr lang="en-US" dirty="0" smtClean="0">
                <a:solidFill>
                  <a:schemeClr val="bg2">
                    <a:lumMod val="50000"/>
                  </a:schemeClr>
                </a:solidFill>
                <a:latin typeface="+mn-lt"/>
              </a:rPr>
              <a:t> </a:t>
            </a:r>
            <a:r>
              <a:rPr lang="en-US" b="1" dirty="0" smtClean="0">
                <a:solidFill>
                  <a:srgbClr val="1F497D"/>
                </a:solidFill>
                <a:latin typeface="+mn-lt"/>
              </a:rPr>
              <a:t>Procurement</a:t>
            </a:r>
          </a:p>
          <a:p>
            <a:endParaRPr lang="en-US" b="1" dirty="0" smtClean="0">
              <a:solidFill>
                <a:srgbClr val="1F497D"/>
              </a:solidFill>
              <a:latin typeface="+mn-lt"/>
            </a:endParaRPr>
          </a:p>
          <a:p>
            <a:pPr algn="l"/>
            <a:r>
              <a:rPr lang="en-US" sz="1800" b="1" dirty="0" smtClean="0">
                <a:solidFill>
                  <a:srgbClr val="1E662D"/>
                </a:solidFill>
              </a:rPr>
              <a:t>Background cont.</a:t>
            </a:r>
          </a:p>
          <a:p>
            <a:pPr marL="214313" indent="-214313" algn="l">
              <a:buFont typeface="Arial" panose="020B0604020202020204" pitchFamily="34" charset="0"/>
              <a:buChar char="•"/>
            </a:pPr>
            <a:endParaRPr lang="en-US" sz="800" dirty="0" smtClean="0"/>
          </a:p>
          <a:p>
            <a:pPr marL="214313" indent="-214313" algn="l">
              <a:buFont typeface="Arial" panose="020B0604020202020204" pitchFamily="34" charset="0"/>
              <a:buChar char="•"/>
            </a:pPr>
            <a:r>
              <a:rPr lang="en-US" sz="1200" dirty="0" smtClean="0"/>
              <a:t>The WIOA Youth Program includes </a:t>
            </a:r>
            <a:r>
              <a:rPr lang="en-US" sz="1200" b="1" dirty="0" smtClean="0">
                <a:solidFill>
                  <a:srgbClr val="C00000"/>
                </a:solidFill>
              </a:rPr>
              <a:t>14 </a:t>
            </a:r>
            <a:r>
              <a:rPr lang="en-US" sz="1200" dirty="0" smtClean="0"/>
              <a:t>program elements that are required to be made available to youth participants. </a:t>
            </a:r>
          </a:p>
          <a:p>
            <a:pPr marL="214313" indent="-214313" algn="l">
              <a:buFont typeface="Arial" panose="020B0604020202020204" pitchFamily="34" charset="0"/>
              <a:buChar char="•"/>
            </a:pPr>
            <a:endParaRPr lang="en-US" sz="1200" dirty="0" smtClean="0"/>
          </a:p>
          <a:p>
            <a:pPr marL="214313" indent="-214313" algn="l">
              <a:buFont typeface="Arial" panose="020B0604020202020204" pitchFamily="34" charset="0"/>
              <a:buChar char="•"/>
            </a:pPr>
            <a:r>
              <a:rPr lang="en-US" sz="1200" dirty="0" smtClean="0"/>
              <a:t>The WIOA prioritizes work experience activities through a </a:t>
            </a:r>
            <a:r>
              <a:rPr lang="en-US" sz="1200" b="1" dirty="0" smtClean="0">
                <a:solidFill>
                  <a:srgbClr val="C00000"/>
                </a:solidFill>
              </a:rPr>
              <a:t>20%</a:t>
            </a:r>
            <a:r>
              <a:rPr lang="en-US" sz="1200" dirty="0" smtClean="0"/>
              <a:t> minimum expenditure rate requirement for the work experience program element.</a:t>
            </a:r>
          </a:p>
          <a:p>
            <a:pPr algn="l"/>
            <a:endParaRPr lang="en-US" sz="1200" dirty="0" smtClean="0"/>
          </a:p>
          <a:p>
            <a:pPr marL="214313" indent="-214313" algn="l">
              <a:buFont typeface="Arial" panose="020B0604020202020204" pitchFamily="34" charset="0"/>
              <a:buChar char="•"/>
            </a:pPr>
            <a:r>
              <a:rPr lang="en-US" sz="1200" dirty="0" smtClean="0"/>
              <a:t>Local programs funded as a result of the RFP would provide youth services in partnership with San Joaquin County Employment and Economic Development Department (EEDD) and under the oversight and direction of the WDB.  </a:t>
            </a:r>
          </a:p>
          <a:p>
            <a:pPr marL="214313" indent="-214313" algn="l">
              <a:buFont typeface="Arial" panose="020B0604020202020204" pitchFamily="34" charset="0"/>
              <a:buChar char="•"/>
            </a:pPr>
            <a:endParaRPr lang="en-US" sz="1200" dirty="0" smtClean="0"/>
          </a:p>
          <a:p>
            <a:pPr marL="214313" indent="-214313" algn="l">
              <a:buFont typeface="Arial" panose="020B0604020202020204" pitchFamily="34" charset="0"/>
              <a:buChar char="•"/>
            </a:pPr>
            <a:r>
              <a:rPr lang="en-US" sz="1200" dirty="0" smtClean="0"/>
              <a:t>Work Experience and Supportive Services (two of the fourteen elements) will be provided by the EEDD.</a:t>
            </a:r>
          </a:p>
          <a:p>
            <a:endParaRPr lang="en-US" dirty="0"/>
          </a:p>
        </p:txBody>
      </p:sp>
      <p:sp>
        <p:nvSpPr>
          <p:cNvPr id="4" name="Slide Number Placeholder 3"/>
          <p:cNvSpPr>
            <a:spLocks noGrp="1"/>
          </p:cNvSpPr>
          <p:nvPr>
            <p:ph type="sldNum" sz="quarter" idx="10"/>
          </p:nvPr>
        </p:nvSpPr>
        <p:spPr/>
        <p:txBody>
          <a:bodyPr/>
          <a:lstStyle/>
          <a:p>
            <a:fld id="{7042AE24-B4C7-4F7A-AE78-BF55F2EBE132}" type="slidenum">
              <a:rPr lang="en-US" smtClean="0">
                <a:solidFill>
                  <a:prstClr val="black"/>
                </a:solidFill>
              </a:rPr>
              <a:pPr/>
              <a:t>33</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58052297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042AE24-B4C7-4F7A-AE78-BF55F2EBE132}" type="slidenum">
              <a:rPr lang="en-US" smtClean="0">
                <a:solidFill>
                  <a:prstClr val="black"/>
                </a:solidFill>
              </a:rPr>
              <a:pPr/>
              <a:t>34</a:t>
            </a:fld>
            <a:endParaRPr lang="en-US" dirty="0">
              <a:solidFill>
                <a:prstClr val="black"/>
              </a:solidFill>
            </a:endParaRPr>
          </a:p>
        </p:txBody>
      </p:sp>
      <p:sp>
        <p:nvSpPr>
          <p:cNvPr id="5" name="Footer Placeholder 4"/>
          <p:cNvSpPr>
            <a:spLocks noGrp="1"/>
          </p:cNvSpPr>
          <p:nvPr>
            <p:ph type="ftr" sz="quarter" idx="11"/>
          </p:nvPr>
        </p:nvSpPr>
        <p:spPr/>
        <p:txBody>
          <a:bodyPr/>
          <a:lstStyle/>
          <a:p>
            <a:endParaRPr lang="en-US" dirty="0">
              <a:solidFill>
                <a:prstClr val="black"/>
              </a:solidFill>
            </a:endParaRPr>
          </a:p>
        </p:txBody>
      </p:sp>
    </p:spTree>
    <p:extLst>
      <p:ext uri="{BB962C8B-B14F-4D97-AF65-F5344CB8AC3E}">
        <p14:creationId xmlns:p14="http://schemas.microsoft.com/office/powerpoint/2010/main" val="37777772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35</a:t>
            </a:fld>
            <a:endParaRPr lang="en-US"/>
          </a:p>
        </p:txBody>
      </p:sp>
    </p:spTree>
    <p:extLst>
      <p:ext uri="{BB962C8B-B14F-4D97-AF65-F5344CB8AC3E}">
        <p14:creationId xmlns:p14="http://schemas.microsoft.com/office/powerpoint/2010/main" val="382899231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36</a:t>
            </a:fld>
            <a:endParaRPr lang="en-US"/>
          </a:p>
        </p:txBody>
      </p:sp>
    </p:spTree>
    <p:extLst>
      <p:ext uri="{BB962C8B-B14F-4D97-AF65-F5344CB8AC3E}">
        <p14:creationId xmlns:p14="http://schemas.microsoft.com/office/powerpoint/2010/main" val="389266288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Rectangle 2"/>
          <p:cNvSpPr>
            <a:spLocks noGrp="1" noRot="1" noChangeAspect="1" noChangeArrowheads="1" noTextEdit="1"/>
          </p:cNvSpPr>
          <p:nvPr>
            <p:ph type="sldImg"/>
          </p:nvPr>
        </p:nvSpPr>
        <p:spPr>
          <a:ln/>
        </p:spPr>
      </p:sp>
      <p:sp>
        <p:nvSpPr>
          <p:cNvPr id="6146"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405244722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38</a:t>
            </a:fld>
            <a:endParaRPr lang="en-US"/>
          </a:p>
        </p:txBody>
      </p:sp>
    </p:spTree>
    <p:extLst>
      <p:ext uri="{BB962C8B-B14F-4D97-AF65-F5344CB8AC3E}">
        <p14:creationId xmlns:p14="http://schemas.microsoft.com/office/powerpoint/2010/main" val="147902980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39</a:t>
            </a:fld>
            <a:endParaRPr lang="en-US"/>
          </a:p>
        </p:txBody>
      </p:sp>
    </p:spTree>
    <p:extLst>
      <p:ext uri="{BB962C8B-B14F-4D97-AF65-F5344CB8AC3E}">
        <p14:creationId xmlns:p14="http://schemas.microsoft.com/office/powerpoint/2010/main" val="33063694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Rectangle 2"/>
          <p:cNvSpPr>
            <a:spLocks noGrp="1" noRot="1" noChangeAspect="1" noChangeArrowheads="1" noTextEdit="1"/>
          </p:cNvSpPr>
          <p:nvPr>
            <p:ph type="sldImg"/>
          </p:nvPr>
        </p:nvSpPr>
        <p:spPr>
          <a:ln/>
        </p:spPr>
      </p:sp>
      <p:sp>
        <p:nvSpPr>
          <p:cNvPr id="550915" name="Rectangle 3"/>
          <p:cNvSpPr>
            <a:spLocks noGrp="1" noChangeArrowheads="1"/>
          </p:cNvSpPr>
          <p:nvPr>
            <p:ph type="body" idx="1"/>
          </p:nvPr>
        </p:nvSpPr>
        <p:spPr/>
        <p:txBody>
          <a:bodyPr/>
          <a:lstStyle/>
          <a:p>
            <a:pPr>
              <a:defRPr/>
            </a:pPr>
            <a:r>
              <a:rPr lang="en-US" dirty="0" smtClean="0">
                <a:ea typeface="ＭＳ Ｐゴシック" charset="0"/>
                <a:cs typeface="+mn-cs"/>
              </a:rPr>
              <a:t>By making available the services and resources that will </a:t>
            </a:r>
            <a:r>
              <a:rPr lang="en-US" b="1" dirty="0" smtClean="0">
                <a:ea typeface="ＭＳ Ｐゴシック" charset="0"/>
                <a:cs typeface="+mn-cs"/>
              </a:rPr>
              <a:t>eliminate barriers</a:t>
            </a:r>
            <a:r>
              <a:rPr lang="en-US" dirty="0" smtClean="0">
                <a:ea typeface="ＭＳ Ｐゴシック" charset="0"/>
                <a:cs typeface="+mn-cs"/>
              </a:rPr>
              <a:t> to employment and </a:t>
            </a:r>
            <a:r>
              <a:rPr lang="en-US" b="1" dirty="0" smtClean="0">
                <a:ea typeface="ＭＳ Ｐゴシック" charset="0"/>
                <a:cs typeface="+mn-cs"/>
              </a:rPr>
              <a:t>increase</a:t>
            </a:r>
            <a:r>
              <a:rPr lang="en-US" dirty="0" smtClean="0">
                <a:ea typeface="ＭＳ Ｐゴシック" charset="0"/>
                <a:cs typeface="+mn-cs"/>
              </a:rPr>
              <a:t> their </a:t>
            </a:r>
            <a:r>
              <a:rPr lang="en-US" b="1" dirty="0" smtClean="0">
                <a:ea typeface="ＭＳ Ｐゴシック" charset="0"/>
                <a:cs typeface="+mn-cs"/>
              </a:rPr>
              <a:t>employability</a:t>
            </a:r>
            <a:r>
              <a:rPr lang="en-US" dirty="0" smtClean="0">
                <a:ea typeface="ＭＳ Ｐゴシック" charset="0"/>
                <a:cs typeface="+mn-cs"/>
              </a:rPr>
              <a:t> and help them find the jobs that promote self-sufficiency.</a:t>
            </a:r>
          </a:p>
        </p:txBody>
      </p:sp>
    </p:spTree>
    <p:extLst>
      <p:ext uri="{BB962C8B-B14F-4D97-AF65-F5344CB8AC3E}">
        <p14:creationId xmlns:p14="http://schemas.microsoft.com/office/powerpoint/2010/main" val="211762028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40</a:t>
            </a:fld>
            <a:endParaRPr lang="en-US"/>
          </a:p>
        </p:txBody>
      </p:sp>
    </p:spTree>
    <p:extLst>
      <p:ext uri="{BB962C8B-B14F-4D97-AF65-F5344CB8AC3E}">
        <p14:creationId xmlns:p14="http://schemas.microsoft.com/office/powerpoint/2010/main" val="23007488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41</a:t>
            </a:fld>
            <a:endParaRPr lang="en-US"/>
          </a:p>
        </p:txBody>
      </p:sp>
    </p:spTree>
    <p:extLst>
      <p:ext uri="{BB962C8B-B14F-4D97-AF65-F5344CB8AC3E}">
        <p14:creationId xmlns:p14="http://schemas.microsoft.com/office/powerpoint/2010/main" val="48497201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a:t>
            </a:r>
            <a:r>
              <a:rPr lang="en-US" sz="1200" b="1" kern="1200" dirty="0" smtClean="0">
                <a:solidFill>
                  <a:schemeClr val="tx1"/>
                </a:solidFill>
                <a:effectLst/>
                <a:latin typeface="+mn-lt"/>
                <a:ea typeface="+mn-ea"/>
                <a:cs typeface="+mn-cs"/>
              </a:rPr>
              <a:t>WIOA Legislation required</a:t>
            </a:r>
            <a:r>
              <a:rPr lang="en-US" sz="1200" kern="1200" dirty="0" smtClean="0">
                <a:solidFill>
                  <a:schemeClr val="tx1"/>
                </a:solidFill>
                <a:effectLst/>
                <a:latin typeface="+mn-lt"/>
                <a:ea typeface="+mn-ea"/>
                <a:cs typeface="+mn-cs"/>
              </a:rPr>
              <a:t> the procurement of the </a:t>
            </a:r>
            <a:r>
              <a:rPr lang="en-US" sz="1200" b="1" kern="1200" dirty="0" smtClean="0">
                <a:solidFill>
                  <a:schemeClr val="tx1"/>
                </a:solidFill>
                <a:effectLst/>
                <a:latin typeface="+mn-lt"/>
                <a:ea typeface="+mn-ea"/>
                <a:cs typeface="+mn-cs"/>
              </a:rPr>
              <a:t>One-Stop operator.</a:t>
            </a:r>
            <a:endParaRPr lang="en-US" dirty="0" smtClean="0"/>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42</a:t>
            </a:fld>
            <a:endParaRPr lang="en-US"/>
          </a:p>
        </p:txBody>
      </p:sp>
    </p:spTree>
    <p:extLst>
      <p:ext uri="{BB962C8B-B14F-4D97-AF65-F5344CB8AC3E}">
        <p14:creationId xmlns:p14="http://schemas.microsoft.com/office/powerpoint/2010/main" val="40738139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43</a:t>
            </a:fld>
            <a:endParaRPr lang="en-US"/>
          </a:p>
        </p:txBody>
      </p:sp>
    </p:spTree>
    <p:extLst>
      <p:ext uri="{BB962C8B-B14F-4D97-AF65-F5344CB8AC3E}">
        <p14:creationId xmlns:p14="http://schemas.microsoft.com/office/powerpoint/2010/main" val="32707237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44</a:t>
            </a:fld>
            <a:endParaRPr lang="en-US"/>
          </a:p>
        </p:txBody>
      </p:sp>
    </p:spTree>
    <p:extLst>
      <p:ext uri="{BB962C8B-B14F-4D97-AF65-F5344CB8AC3E}">
        <p14:creationId xmlns:p14="http://schemas.microsoft.com/office/powerpoint/2010/main" val="348991250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45</a:t>
            </a:fld>
            <a:endParaRPr lang="en-US"/>
          </a:p>
        </p:txBody>
      </p:sp>
    </p:spTree>
    <p:extLst>
      <p:ext uri="{BB962C8B-B14F-4D97-AF65-F5344CB8AC3E}">
        <p14:creationId xmlns:p14="http://schemas.microsoft.com/office/powerpoint/2010/main" val="320321881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46</a:t>
            </a:fld>
            <a:endParaRPr lang="en-US"/>
          </a:p>
        </p:txBody>
      </p:sp>
    </p:spTree>
    <p:extLst>
      <p:ext uri="{BB962C8B-B14F-4D97-AF65-F5344CB8AC3E}">
        <p14:creationId xmlns:p14="http://schemas.microsoft.com/office/powerpoint/2010/main" val="330532174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ProPath was asked to submit a proposal if it was interested in being the Region’s One-Stop operator.</a:t>
            </a:r>
          </a:p>
          <a:p>
            <a:pPr marL="0" indent="0">
              <a:buNone/>
              <a:defRPr/>
            </a:pPr>
            <a:endParaRPr lang="en-US" b="1" dirty="0" smtClean="0">
              <a:solidFill>
                <a:srgbClr val="1F497D"/>
              </a:solidFill>
              <a:latin typeface="+mn-lt"/>
            </a:endParaRPr>
          </a:p>
          <a:p>
            <a:pPr marL="0" indent="0">
              <a:buNone/>
              <a:defRPr/>
            </a:pPr>
            <a:r>
              <a:rPr lang="en-US" b="1" dirty="0" smtClean="0">
                <a:solidFill>
                  <a:srgbClr val="1F497D"/>
                </a:solidFill>
                <a:latin typeface="+mn-lt"/>
              </a:rPr>
              <a:t>Pro-Path’s Extensive Experience as One-Stop Operator’s</a:t>
            </a:r>
            <a:endParaRPr lang="en-US" dirty="0" smtClean="0">
              <a:solidFill>
                <a:schemeClr val="tx1"/>
              </a:solidFill>
            </a:endParaRPr>
          </a:p>
          <a:p>
            <a:pPr marL="0" indent="0">
              <a:buNone/>
              <a:defRPr/>
            </a:pPr>
            <a:r>
              <a:rPr lang="en-US" dirty="0" smtClean="0">
                <a:solidFill>
                  <a:schemeClr val="tx1"/>
                </a:solidFill>
              </a:rPr>
              <a:t>A procured One-Stop Operator for numerous LWDBs including Mother Lode and Kern County</a:t>
            </a:r>
          </a:p>
          <a:p>
            <a:pPr>
              <a:buFont typeface="Arial" panose="020B0604020202020204" pitchFamily="34" charset="0"/>
              <a:buChar char="•"/>
              <a:defRPr/>
            </a:pPr>
            <a:r>
              <a:rPr lang="en-US" dirty="0" smtClean="0">
                <a:solidFill>
                  <a:schemeClr val="tx1"/>
                </a:solidFill>
              </a:rPr>
              <a:t>Long Standing One-Stop Operator for Fresno, Tulare, and others</a:t>
            </a:r>
          </a:p>
          <a:p>
            <a:pPr>
              <a:buFont typeface="Arial" panose="020B0604020202020204" pitchFamily="34" charset="0"/>
              <a:buChar char="•"/>
              <a:defRPr/>
            </a:pPr>
            <a:r>
              <a:rPr lang="en-US" dirty="0" smtClean="0">
                <a:solidFill>
                  <a:schemeClr val="tx1"/>
                </a:solidFill>
              </a:rPr>
              <a:t>Special Projects Coordination for at least Twelve (12) other LWDAs</a:t>
            </a:r>
          </a:p>
          <a:p>
            <a:pPr>
              <a:buFont typeface="Arial" panose="020B0604020202020204" pitchFamily="34" charset="0"/>
              <a:buChar char="•"/>
              <a:defRPr/>
            </a:pPr>
            <a:r>
              <a:rPr lang="en-US" dirty="0" smtClean="0">
                <a:solidFill>
                  <a:schemeClr val="tx1"/>
                </a:solidFill>
              </a:rPr>
              <a:t>Staff are Consultants to CWDB</a:t>
            </a:r>
          </a:p>
          <a:p>
            <a:pPr marL="0" indent="0" algn="l" defTabSz="914400" rtl="0" eaLnBrk="1" latinLnBrk="0" hangingPunct="1">
              <a:buFont typeface="Arial" panose="020B0604020202020204" pitchFamily="34" charset="0"/>
              <a:buNone/>
              <a:defRPr/>
            </a:pPr>
            <a:r>
              <a:rPr lang="en-US" sz="1200" b="1" kern="1200" dirty="0" smtClean="0">
                <a:solidFill>
                  <a:schemeClr val="tx1"/>
                </a:solidFill>
                <a:latin typeface="+mn-lt"/>
                <a:ea typeface="+mn-ea"/>
                <a:cs typeface="+mn-cs"/>
              </a:rPr>
              <a:t>Convening of San Joaquin County</a:t>
            </a:r>
            <a:r>
              <a:rPr lang="en-US" sz="1200" b="1" kern="1200" baseline="0" dirty="0" smtClean="0">
                <a:solidFill>
                  <a:schemeClr val="tx1"/>
                </a:solidFill>
                <a:latin typeface="+mn-lt"/>
                <a:ea typeface="+mn-ea"/>
                <a:cs typeface="+mn-cs"/>
              </a:rPr>
              <a:t> </a:t>
            </a:r>
            <a:r>
              <a:rPr lang="en-US" sz="1200" b="1" kern="1200" dirty="0" smtClean="0">
                <a:solidFill>
                  <a:schemeClr val="tx1"/>
                </a:solidFill>
                <a:latin typeface="+mn-lt"/>
                <a:ea typeface="+mn-ea"/>
                <a:cs typeface="+mn-cs"/>
              </a:rPr>
              <a:t>Required Partners with ProPath</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smtClean="0">
                <a:solidFill>
                  <a:schemeClr val="tx2"/>
                </a:solidFill>
              </a:rPr>
              <a:t>San Joaquin County WDB has scheduled </a:t>
            </a:r>
            <a:r>
              <a:rPr lang="en-US" sz="1200" dirty="0" smtClean="0"/>
              <a:t>A meeting for Wednesday, </a:t>
            </a:r>
            <a:r>
              <a:rPr lang="en-US" sz="1200" b="1" dirty="0" smtClean="0">
                <a:solidFill>
                  <a:srgbClr val="FF0000"/>
                </a:solidFill>
              </a:rPr>
              <a:t>December 20, 2017 </a:t>
            </a:r>
            <a:r>
              <a:rPr lang="en-US" sz="1200" dirty="0" smtClean="0"/>
              <a:t>with required partners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sz="1200" b="1" dirty="0" smtClean="0">
              <a:solidFill>
                <a:schemeClr val="tx2"/>
              </a:solidFill>
            </a:endParaRPr>
          </a:p>
          <a:p>
            <a:pPr marL="0" indent="0" algn="l" defTabSz="914400" rtl="0" eaLnBrk="1" latinLnBrk="0" hangingPunct="1">
              <a:buFont typeface="Arial" panose="020B0604020202020204" pitchFamily="34" charset="0"/>
              <a:buNone/>
              <a:defRPr/>
            </a:pPr>
            <a:endParaRPr lang="en-US" sz="1200" kern="120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C8F4630-1730-1344-9D91-75B58E1100C5}" type="slidenum">
              <a:rPr lang="en-US" smtClean="0"/>
              <a:t>47</a:t>
            </a:fld>
            <a:endParaRPr lang="en-US"/>
          </a:p>
        </p:txBody>
      </p:sp>
    </p:spTree>
    <p:extLst>
      <p:ext uri="{BB962C8B-B14F-4D97-AF65-F5344CB8AC3E}">
        <p14:creationId xmlns:p14="http://schemas.microsoft.com/office/powerpoint/2010/main" val="16859510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48</a:t>
            </a:fld>
            <a:endParaRPr lang="en-US"/>
          </a:p>
        </p:txBody>
      </p:sp>
    </p:spTree>
    <p:extLst>
      <p:ext uri="{BB962C8B-B14F-4D97-AF65-F5344CB8AC3E}">
        <p14:creationId xmlns:p14="http://schemas.microsoft.com/office/powerpoint/2010/main" val="234322155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49</a:t>
            </a:fld>
            <a:endParaRPr lang="en-US"/>
          </a:p>
        </p:txBody>
      </p:sp>
    </p:spTree>
    <p:extLst>
      <p:ext uri="{BB962C8B-B14F-4D97-AF65-F5344CB8AC3E}">
        <p14:creationId xmlns:p14="http://schemas.microsoft.com/office/powerpoint/2010/main" val="227292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1026"/>
          <p:cNvSpPr>
            <a:spLocks noGrp="1" noRot="1" noChangeAspect="1" noChangeArrowheads="1" noTextEdit="1"/>
          </p:cNvSpPr>
          <p:nvPr>
            <p:ph type="sldImg"/>
          </p:nvPr>
        </p:nvSpPr>
        <p:spPr>
          <a:solidFill>
            <a:srgbClr val="FFFFFF"/>
          </a:solidFill>
          <a:ln/>
        </p:spPr>
      </p:sp>
      <p:sp>
        <p:nvSpPr>
          <p:cNvPr id="7895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a:defRPr/>
            </a:pPr>
            <a:endParaRPr lang="en-US" dirty="0" smtClean="0">
              <a:ea typeface="ＭＳ Ｐゴシック" charset="0"/>
              <a:cs typeface="+mn-cs"/>
            </a:endParaRPr>
          </a:p>
        </p:txBody>
      </p:sp>
    </p:spTree>
    <p:extLst>
      <p:ext uri="{BB962C8B-B14F-4D97-AF65-F5344CB8AC3E}">
        <p14:creationId xmlns:p14="http://schemas.microsoft.com/office/powerpoint/2010/main" val="21484861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0"/>
              </a:spcBef>
              <a:spcAft>
                <a:spcPts val="0"/>
              </a:spcAft>
              <a:buClrTx/>
              <a:buSzTx/>
              <a:buFontTx/>
              <a:buNone/>
              <a:tabLst/>
              <a:defRPr/>
            </a:pPr>
            <a:r>
              <a:rPr lang="en-US" b="1" dirty="0" smtClean="0">
                <a:solidFill>
                  <a:srgbClr val="1F497D"/>
                </a:solidFill>
              </a:rPr>
              <a:t>The Rapid Response Team</a:t>
            </a:r>
          </a:p>
          <a:p>
            <a:pPr algn="l"/>
            <a:r>
              <a:rPr lang="en-US" altLang="en-US" sz="1200" dirty="0" smtClean="0">
                <a:solidFill>
                  <a:schemeClr val="tx1">
                    <a:lumMod val="85000"/>
                    <a:lumOff val="15000"/>
                  </a:schemeClr>
                </a:solidFill>
              </a:rPr>
              <a:t>The Employment and Economic Development Department is the leading agency to engage all partner agencies:</a:t>
            </a:r>
            <a:endParaRPr lang="en-US" altLang="en-US" sz="800" dirty="0" smtClean="0">
              <a:solidFill>
                <a:schemeClr val="tx1">
                  <a:lumMod val="85000"/>
                  <a:lumOff val="15000"/>
                </a:schemeClr>
              </a:solidFill>
            </a:endParaRPr>
          </a:p>
          <a:p>
            <a:pPr marL="342900" indent="-342900" algn="l">
              <a:buFont typeface="Arial" charset="0"/>
              <a:buChar char="•"/>
            </a:pPr>
            <a:r>
              <a:rPr lang="en-US" altLang="en-US" sz="1200" dirty="0" smtClean="0">
                <a:solidFill>
                  <a:schemeClr val="tx1">
                    <a:lumMod val="85000"/>
                    <a:lumOff val="15000"/>
                  </a:schemeClr>
                </a:solidFill>
              </a:rPr>
              <a:t>SJC WorkNet</a:t>
            </a:r>
          </a:p>
          <a:p>
            <a:pPr marL="342900" indent="-342900" algn="l">
              <a:buFont typeface="Arial" charset="0"/>
              <a:buChar char="•"/>
            </a:pPr>
            <a:r>
              <a:rPr lang="en-US" altLang="en-US" sz="1200" dirty="0" smtClean="0">
                <a:solidFill>
                  <a:schemeClr val="tx1">
                    <a:lumMod val="85000"/>
                    <a:lumOff val="15000"/>
                  </a:schemeClr>
                </a:solidFill>
              </a:rPr>
              <a:t>Economic Development Association*</a:t>
            </a:r>
          </a:p>
          <a:p>
            <a:pPr marL="342900" indent="-342900" algn="l">
              <a:buFont typeface="Arial" charset="0"/>
              <a:buChar char="•"/>
            </a:pPr>
            <a:r>
              <a:rPr lang="en-US" altLang="en-US" sz="1200" dirty="0" smtClean="0">
                <a:solidFill>
                  <a:schemeClr val="tx1">
                    <a:lumMod val="85000"/>
                    <a:lumOff val="15000"/>
                  </a:schemeClr>
                </a:solidFill>
              </a:rPr>
              <a:t>State EDD</a:t>
            </a:r>
          </a:p>
          <a:p>
            <a:pPr marL="342900" indent="-342900" algn="l">
              <a:buFont typeface="Arial" charset="0"/>
              <a:buChar char="•"/>
            </a:pPr>
            <a:r>
              <a:rPr lang="en-US" altLang="en-US" sz="1200" dirty="0" smtClean="0">
                <a:solidFill>
                  <a:schemeClr val="tx1">
                    <a:lumMod val="85000"/>
                    <a:lumOff val="15000"/>
                  </a:schemeClr>
                </a:solidFill>
              </a:rPr>
              <a:t>Municipalities</a:t>
            </a:r>
          </a:p>
          <a:p>
            <a:pPr marL="342900" indent="-342900" algn="l">
              <a:buFont typeface="Arial" charset="0"/>
              <a:buChar char="•"/>
            </a:pPr>
            <a:r>
              <a:rPr lang="en-US" altLang="en-US" sz="1200" dirty="0" smtClean="0">
                <a:solidFill>
                  <a:schemeClr val="tx1">
                    <a:lumMod val="85000"/>
                    <a:lumOff val="15000"/>
                  </a:schemeClr>
                </a:solidFill>
              </a:rPr>
              <a:t>San Joaquin County</a:t>
            </a:r>
          </a:p>
          <a:p>
            <a:pPr marL="342900" indent="-342900" algn="l">
              <a:buFont typeface="Arial" charset="0"/>
              <a:buChar char="•"/>
            </a:pPr>
            <a:r>
              <a:rPr lang="en-US" altLang="en-US" sz="1200" dirty="0" smtClean="0">
                <a:solidFill>
                  <a:schemeClr val="tx1">
                    <a:lumMod val="85000"/>
                    <a:lumOff val="15000"/>
                  </a:schemeClr>
                </a:solidFill>
              </a:rPr>
              <a:t>Partner Agencies</a:t>
            </a:r>
          </a:p>
          <a:p>
            <a:pPr algn="l">
              <a:spcBef>
                <a:spcPts val="0"/>
              </a:spcBef>
            </a:pPr>
            <a:r>
              <a:rPr lang="en-US" altLang="en-US" sz="1200" dirty="0" smtClean="0">
                <a:solidFill>
                  <a:schemeClr val="tx1">
                    <a:lumMod val="85000"/>
                    <a:lumOff val="15000"/>
                  </a:schemeClr>
                </a:solidFill>
              </a:rPr>
              <a:t>*Leading Agency to initiate contact with</a:t>
            </a:r>
            <a:r>
              <a:rPr lang="en-US" altLang="en-US" sz="1200" baseline="0" dirty="0" smtClean="0">
                <a:solidFill>
                  <a:schemeClr val="tx1">
                    <a:lumMod val="85000"/>
                    <a:lumOff val="15000"/>
                  </a:schemeClr>
                </a:solidFill>
              </a:rPr>
              <a:t> </a:t>
            </a:r>
            <a:r>
              <a:rPr lang="en-US" altLang="en-US" sz="1200" dirty="0" smtClean="0">
                <a:solidFill>
                  <a:schemeClr val="tx1">
                    <a:lumMod val="85000"/>
                    <a:lumOff val="15000"/>
                  </a:schemeClr>
                </a:solidFill>
              </a:rPr>
              <a:t>impacted businesses</a:t>
            </a:r>
          </a:p>
          <a:p>
            <a:pPr>
              <a:lnSpc>
                <a:spcPct val="90000"/>
              </a:lnSpc>
            </a:pPr>
            <a:endParaRPr lang="en-US" altLang="en-US" sz="1200" dirty="0" smtClean="0"/>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50</a:t>
            </a:fld>
            <a:endParaRPr lang="en-US"/>
          </a:p>
        </p:txBody>
      </p:sp>
    </p:spTree>
    <p:extLst>
      <p:ext uri="{BB962C8B-B14F-4D97-AF65-F5344CB8AC3E}">
        <p14:creationId xmlns:p14="http://schemas.microsoft.com/office/powerpoint/2010/main" val="168467219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51</a:t>
            </a:fld>
            <a:endParaRPr lang="en-US"/>
          </a:p>
        </p:txBody>
      </p:sp>
    </p:spTree>
    <p:extLst>
      <p:ext uri="{BB962C8B-B14F-4D97-AF65-F5344CB8AC3E}">
        <p14:creationId xmlns:p14="http://schemas.microsoft.com/office/powerpoint/2010/main" val="90572909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52</a:t>
            </a:fld>
            <a:endParaRPr lang="en-US"/>
          </a:p>
        </p:txBody>
      </p:sp>
    </p:spTree>
    <p:extLst>
      <p:ext uri="{BB962C8B-B14F-4D97-AF65-F5344CB8AC3E}">
        <p14:creationId xmlns:p14="http://schemas.microsoft.com/office/powerpoint/2010/main" val="34797403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smtClean="0">
                <a:solidFill>
                  <a:srgbClr val="1F497D"/>
                </a:solidFill>
              </a:rPr>
              <a:t>A Layoff Aversion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solidFill>
                <a:schemeClr val="tx1">
                  <a:lumMod val="75000"/>
                  <a:lumOff val="25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solidFill>
                  <a:schemeClr val="tx1">
                    <a:lumMod val="75000"/>
                    <a:lumOff val="25000"/>
                  </a:schemeClr>
                </a:solidFill>
              </a:rPr>
              <a:t>A critical part of an effective Rapid Response Strategy</a:t>
            </a: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53</a:t>
            </a:fld>
            <a:endParaRPr lang="en-US"/>
          </a:p>
        </p:txBody>
      </p:sp>
    </p:spTree>
    <p:extLst>
      <p:ext uri="{BB962C8B-B14F-4D97-AF65-F5344CB8AC3E}">
        <p14:creationId xmlns:p14="http://schemas.microsoft.com/office/powerpoint/2010/main" val="23121056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54</a:t>
            </a:fld>
            <a:endParaRPr lang="en-US"/>
          </a:p>
        </p:txBody>
      </p:sp>
    </p:spTree>
    <p:extLst>
      <p:ext uri="{BB962C8B-B14F-4D97-AF65-F5344CB8AC3E}">
        <p14:creationId xmlns:p14="http://schemas.microsoft.com/office/powerpoint/2010/main" val="28556368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solidFill>
                  <a:srgbClr val="1F497D"/>
                </a:solidFill>
              </a:rPr>
              <a:t>Economic Development Association</a:t>
            </a:r>
          </a:p>
          <a:p>
            <a:pPr lvl="0"/>
            <a:r>
              <a:rPr lang="en-US" sz="1200" b="1" dirty="0" smtClean="0">
                <a:solidFill>
                  <a:srgbClr val="1F497D"/>
                </a:solidFill>
              </a:rPr>
              <a:t>Takes the leadership role in the development of</a:t>
            </a:r>
            <a:r>
              <a:rPr lang="is-IS" sz="1200" b="1" dirty="0" smtClean="0">
                <a:solidFill>
                  <a:srgbClr val="1F497D"/>
                </a:solidFill>
              </a:rPr>
              <a:t>…</a:t>
            </a:r>
            <a:endParaRPr lang="en-US" sz="1200" dirty="0" smtClean="0">
              <a:solidFill>
                <a:schemeClr val="tx1">
                  <a:lumMod val="75000"/>
                  <a:lumOff val="25000"/>
                </a:schemeClr>
              </a:solidFill>
            </a:endParaRPr>
          </a:p>
          <a:p>
            <a:pPr lvl="0"/>
            <a:r>
              <a:rPr lang="en-US" sz="1200" dirty="0" smtClean="0">
                <a:solidFill>
                  <a:schemeClr val="tx1">
                    <a:lumMod val="75000"/>
                    <a:lumOff val="25000"/>
                  </a:schemeClr>
                </a:solidFill>
              </a:rPr>
              <a:t>San Joaquin County’s Comprehensive Economic Development Strategy (CEDS)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smtClean="0">
                <a:solidFill>
                  <a:srgbClr val="FF0000"/>
                </a:solidFill>
              </a:rPr>
              <a:t>Supporting Infrastructure Development</a:t>
            </a:r>
          </a:p>
          <a:p>
            <a:pPr lvl="0"/>
            <a:endParaRPr lang="en-US" sz="1200" dirty="0" smtClean="0">
              <a:solidFill>
                <a:schemeClr val="tx1">
                  <a:lumMod val="75000"/>
                  <a:lumOff val="25000"/>
                </a:schemeClr>
              </a:solidFill>
            </a:endParaRP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55</a:t>
            </a:fld>
            <a:endParaRPr lang="en-US"/>
          </a:p>
        </p:txBody>
      </p:sp>
    </p:spTree>
    <p:extLst>
      <p:ext uri="{BB962C8B-B14F-4D97-AF65-F5344CB8AC3E}">
        <p14:creationId xmlns:p14="http://schemas.microsoft.com/office/powerpoint/2010/main" val="4557699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C8F4630-1730-1344-9D91-75B58E1100C5}" type="slidenum">
              <a:rPr lang="en-US" smtClean="0"/>
              <a:t>56</a:t>
            </a:fld>
            <a:endParaRPr lang="en-US"/>
          </a:p>
        </p:txBody>
      </p:sp>
    </p:spTree>
    <p:extLst>
      <p:ext uri="{BB962C8B-B14F-4D97-AF65-F5344CB8AC3E}">
        <p14:creationId xmlns:p14="http://schemas.microsoft.com/office/powerpoint/2010/main" val="32182182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2"/>
          <p:cNvSpPr>
            <a:spLocks noGrp="1" noRot="1" noChangeAspect="1" noChangeArrowheads="1" noTextEdit="1"/>
          </p:cNvSpPr>
          <p:nvPr>
            <p:ph type="sldImg"/>
          </p:nvPr>
        </p:nvSpPr>
        <p:spPr>
          <a:ln/>
        </p:spPr>
      </p:sp>
      <p:sp>
        <p:nvSpPr>
          <p:cNvPr id="34818"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endParaRPr lang="en-US" altLang="en-US">
              <a:ea typeface="MS PGothic" charset="-128"/>
              <a:cs typeface="ＭＳ Ｐゴシック" charset="-128"/>
            </a:endParaRPr>
          </a:p>
        </p:txBody>
      </p:sp>
    </p:spTree>
    <p:extLst>
      <p:ext uri="{BB962C8B-B14F-4D97-AF65-F5344CB8AC3E}">
        <p14:creationId xmlns:p14="http://schemas.microsoft.com/office/powerpoint/2010/main" val="8016474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Grp="1" noRot="1" noChangeAspect="1" noChangeArrowheads="1" noTextEdit="1"/>
          </p:cNvSpPr>
          <p:nvPr>
            <p:ph type="sldImg"/>
          </p:nvPr>
        </p:nvSpPr>
        <p:spPr>
          <a:ln/>
        </p:spPr>
      </p:sp>
      <p:sp>
        <p:nvSpPr>
          <p:cNvPr id="43010"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r>
              <a:rPr lang="en-US" sz="1200" kern="1200" dirty="0" smtClean="0">
                <a:solidFill>
                  <a:schemeClr val="tx1"/>
                </a:solidFill>
                <a:effectLst/>
                <a:latin typeface="+mn-lt"/>
                <a:ea typeface="+mn-ea"/>
                <a:cs typeface="+mn-cs"/>
              </a:rPr>
              <a:t>Last year, </a:t>
            </a:r>
            <a:r>
              <a:rPr lang="en-US" sz="1200" b="1" kern="1200" dirty="0" smtClean="0">
                <a:solidFill>
                  <a:schemeClr val="tx1"/>
                </a:solidFill>
                <a:effectLst/>
                <a:latin typeface="+mn-lt"/>
                <a:ea typeface="+mn-ea"/>
                <a:cs typeface="+mn-cs"/>
              </a:rPr>
              <a:t>EEDD</a:t>
            </a:r>
            <a:r>
              <a:rPr lang="en-US" sz="1200" kern="1200" dirty="0" smtClean="0">
                <a:solidFill>
                  <a:schemeClr val="tx1"/>
                </a:solidFill>
                <a:effectLst/>
                <a:latin typeface="+mn-lt"/>
                <a:ea typeface="+mn-ea"/>
                <a:cs typeface="+mn-cs"/>
              </a:rPr>
              <a:t> received notification that State EDD was closing the </a:t>
            </a:r>
            <a:r>
              <a:rPr lang="en-US" sz="1200" b="1" kern="1200" dirty="0" smtClean="0">
                <a:solidFill>
                  <a:schemeClr val="tx1"/>
                </a:solidFill>
                <a:effectLst/>
                <a:latin typeface="+mn-lt"/>
                <a:ea typeface="+mn-ea"/>
                <a:cs typeface="+mn-cs"/>
              </a:rPr>
              <a:t>Manteca WorkNet Center</a:t>
            </a:r>
            <a:r>
              <a:rPr lang="en-US" sz="1200" kern="1200" dirty="0" smtClean="0">
                <a:solidFill>
                  <a:schemeClr val="tx1"/>
                </a:solidFill>
                <a:effectLst/>
                <a:latin typeface="+mn-lt"/>
                <a:ea typeface="+mn-ea"/>
                <a:cs typeface="+mn-cs"/>
              </a:rPr>
              <a:t> located at </a:t>
            </a:r>
            <a:r>
              <a:rPr lang="en-US" sz="1200" b="1" kern="1200" dirty="0" smtClean="0">
                <a:solidFill>
                  <a:schemeClr val="tx1"/>
                </a:solidFill>
                <a:effectLst/>
                <a:latin typeface="+mn-lt"/>
                <a:ea typeface="+mn-ea"/>
                <a:cs typeface="+mn-cs"/>
              </a:rPr>
              <a:t>Northgate Avenue</a:t>
            </a:r>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year before due to reduced funding and increased operational cost </a:t>
            </a:r>
          </a:p>
          <a:p>
            <a:pPr lvl="0"/>
            <a:r>
              <a:rPr lang="en-US" sz="1200" kern="1200" dirty="0" smtClean="0">
                <a:solidFill>
                  <a:schemeClr val="tx1"/>
                </a:solidFill>
                <a:effectLst/>
                <a:latin typeface="+mn-lt"/>
                <a:ea typeface="+mn-ea"/>
                <a:cs typeface="+mn-cs"/>
              </a:rPr>
              <a:t>Lease was approximately </a:t>
            </a:r>
            <a:r>
              <a:rPr lang="en-US" sz="1200" b="1" kern="1200" dirty="0" smtClean="0">
                <a:solidFill>
                  <a:schemeClr val="tx1"/>
                </a:solidFill>
                <a:effectLst/>
                <a:latin typeface="+mn-lt"/>
                <a:ea typeface="+mn-ea"/>
                <a:cs typeface="+mn-cs"/>
              </a:rPr>
              <a:t>$250 K</a:t>
            </a:r>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Operational cost for five (5) State employees was approximately </a:t>
            </a:r>
            <a:r>
              <a:rPr lang="en-US" sz="1200" b="1" kern="1200" dirty="0" smtClean="0">
                <a:solidFill>
                  <a:schemeClr val="tx1"/>
                </a:solidFill>
                <a:effectLst/>
                <a:latin typeface="+mn-lt"/>
                <a:ea typeface="+mn-ea"/>
                <a:cs typeface="+mn-cs"/>
              </a:rPr>
              <a:t>$850 K</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State EDD wanted us to find a smaller location and talk to Partner Agencies to consider moving into the Manteca WorkNet facility. </a:t>
            </a:r>
          </a:p>
          <a:p>
            <a:endParaRPr lang="en-US" sz="1200" kern="1200" dirty="0" smtClean="0">
              <a:solidFill>
                <a:schemeClr val="tx1"/>
              </a:solidFill>
              <a:effectLst/>
              <a:latin typeface="+mn-lt"/>
              <a:ea typeface="+mn-ea"/>
              <a:cs typeface="+mn-cs"/>
            </a:endParaRPr>
          </a:p>
          <a:p>
            <a:r>
              <a:rPr lang="en-US" sz="1200" b="1" kern="1200" dirty="0" smtClean="0">
                <a:solidFill>
                  <a:schemeClr val="tx1"/>
                </a:solidFill>
                <a:effectLst/>
                <a:latin typeface="+mn-lt"/>
                <a:ea typeface="+mn-ea"/>
                <a:cs typeface="+mn-cs"/>
              </a:rPr>
              <a:t>Diane Medeiros</a:t>
            </a:r>
            <a:r>
              <a:rPr lang="en-US" sz="1200" kern="1200" dirty="0" smtClean="0">
                <a:solidFill>
                  <a:schemeClr val="tx1"/>
                </a:solidFill>
                <a:effectLst/>
                <a:latin typeface="+mn-lt"/>
                <a:ea typeface="+mn-ea"/>
                <a:cs typeface="+mn-cs"/>
              </a:rPr>
              <a:t>, Principal of the Manteca Adult School, extended an invitation to relocate into the Manteca Adult School campus which is the home of: </a:t>
            </a:r>
          </a:p>
          <a:p>
            <a:pPr lvl="0"/>
            <a:r>
              <a:rPr lang="en-US" sz="1200" kern="1200" dirty="0" smtClean="0">
                <a:solidFill>
                  <a:schemeClr val="tx1"/>
                </a:solidFill>
                <a:effectLst/>
                <a:latin typeface="+mn-lt"/>
                <a:ea typeface="+mn-ea"/>
                <a:cs typeface="+mn-cs"/>
              </a:rPr>
              <a:t>MUSD Administration</a:t>
            </a:r>
          </a:p>
          <a:p>
            <a:pPr lvl="0"/>
            <a:r>
              <a:rPr lang="en-US" sz="1200" kern="1200" dirty="0" smtClean="0">
                <a:solidFill>
                  <a:schemeClr val="tx1"/>
                </a:solidFill>
                <a:effectLst/>
                <a:latin typeface="+mn-lt"/>
                <a:ea typeface="+mn-ea"/>
                <a:cs typeface="+mn-cs"/>
              </a:rPr>
              <a:t>(4) Charter Schools</a:t>
            </a:r>
          </a:p>
          <a:p>
            <a:pPr lvl="0"/>
            <a:r>
              <a:rPr lang="en-US" sz="1200" kern="1200" dirty="0" smtClean="0">
                <a:solidFill>
                  <a:schemeClr val="tx1"/>
                </a:solidFill>
                <a:effectLst/>
                <a:latin typeface="+mn-lt"/>
                <a:ea typeface="+mn-ea"/>
                <a:cs typeface="+mn-cs"/>
              </a:rPr>
              <a:t>Hub for Career Technical Education- Welding, Forklift</a:t>
            </a:r>
          </a:p>
          <a:p>
            <a:pPr lvl="0"/>
            <a:r>
              <a:rPr lang="en-US" sz="1200" kern="1200" dirty="0" smtClean="0">
                <a:solidFill>
                  <a:schemeClr val="tx1"/>
                </a:solidFill>
                <a:effectLst/>
                <a:latin typeface="+mn-lt"/>
                <a:ea typeface="+mn-ea"/>
                <a:cs typeface="+mn-cs"/>
              </a:rPr>
              <a:t>SJ Delta College was already conducting classes</a:t>
            </a:r>
          </a:p>
          <a:p>
            <a:pPr lvl="0"/>
            <a:r>
              <a:rPr lang="en-US" sz="1200" kern="1200" dirty="0" smtClean="0">
                <a:solidFill>
                  <a:schemeClr val="tx1"/>
                </a:solidFill>
                <a:effectLst/>
                <a:latin typeface="+mn-lt"/>
                <a:ea typeface="+mn-ea"/>
                <a:cs typeface="+mn-cs"/>
              </a:rPr>
              <a:t>Manteca Adult School</a:t>
            </a:r>
          </a:p>
          <a:p>
            <a:r>
              <a:rPr lang="en-US" sz="1200" kern="1200" dirty="0" smtClean="0">
                <a:solidFill>
                  <a:schemeClr val="tx1"/>
                </a:solidFill>
                <a:effectLst/>
                <a:latin typeface="+mn-lt"/>
                <a:ea typeface="+mn-ea"/>
                <a:cs typeface="+mn-cs"/>
              </a:rPr>
              <a:t>Upon receipt of the notification from State EDD of the Manteca WorkNet Center closure, we initiated the development of a new </a:t>
            </a:r>
            <a:r>
              <a:rPr lang="en-US" sz="1200" b="1" kern="1200" dirty="0" smtClean="0">
                <a:solidFill>
                  <a:schemeClr val="tx1"/>
                </a:solidFill>
                <a:effectLst/>
                <a:latin typeface="+mn-lt"/>
                <a:ea typeface="+mn-ea"/>
                <a:cs typeface="+mn-cs"/>
              </a:rPr>
              <a:t>affiliated center</a:t>
            </a:r>
            <a:r>
              <a:rPr lang="en-US" sz="1200" kern="1200" dirty="0" smtClean="0">
                <a:solidFill>
                  <a:schemeClr val="tx1"/>
                </a:solidFill>
                <a:effectLst/>
                <a:latin typeface="+mn-lt"/>
                <a:ea typeface="+mn-ea"/>
                <a:cs typeface="+mn-cs"/>
              </a:rPr>
              <a:t> at the </a:t>
            </a:r>
            <a:r>
              <a:rPr lang="en-US" sz="1200" b="1" kern="1200" dirty="0" smtClean="0">
                <a:solidFill>
                  <a:schemeClr val="tx1"/>
                </a:solidFill>
                <a:effectLst/>
                <a:latin typeface="+mn-lt"/>
                <a:ea typeface="+mn-ea"/>
                <a:cs typeface="+mn-cs"/>
              </a:rPr>
              <a:t>Manteca Adult School </a:t>
            </a:r>
            <a:r>
              <a:rPr lang="en-US" sz="1200" kern="1200" dirty="0" smtClean="0">
                <a:solidFill>
                  <a:schemeClr val="tx1"/>
                </a:solidFill>
                <a:effectLst/>
                <a:latin typeface="+mn-lt"/>
                <a:ea typeface="+mn-ea"/>
                <a:cs typeface="+mn-cs"/>
              </a:rPr>
              <a:t>– with </a:t>
            </a:r>
            <a:r>
              <a:rPr lang="en-US" sz="1200" u="sng" kern="1200" dirty="0" smtClean="0">
                <a:solidFill>
                  <a:schemeClr val="tx1"/>
                </a:solidFill>
                <a:effectLst/>
                <a:latin typeface="+mn-lt"/>
                <a:ea typeface="+mn-ea"/>
                <a:cs typeface="+mn-cs"/>
              </a:rPr>
              <a:t>No Cost</a:t>
            </a:r>
            <a:r>
              <a:rPr lang="en-US" sz="1200" kern="1200" dirty="0" smtClean="0">
                <a:solidFill>
                  <a:schemeClr val="tx1"/>
                </a:solidFill>
                <a:effectLst/>
                <a:latin typeface="+mn-lt"/>
                <a:ea typeface="+mn-ea"/>
                <a:cs typeface="+mn-cs"/>
              </a:rPr>
              <a:t> for lease</a:t>
            </a:r>
          </a:p>
          <a:p>
            <a:r>
              <a:rPr lang="en-US" sz="1200" u="sng" kern="1200" dirty="0" smtClean="0">
                <a:solidFill>
                  <a:schemeClr val="tx1"/>
                </a:solidFill>
                <a:effectLst/>
                <a:latin typeface="+mn-lt"/>
                <a:ea typeface="+mn-ea"/>
                <a:cs typeface="+mn-cs"/>
              </a:rPr>
              <a:t>We developed a MOU</a:t>
            </a:r>
            <a:r>
              <a:rPr lang="en-US" sz="1200" kern="1200" dirty="0" smtClean="0">
                <a:solidFill>
                  <a:schemeClr val="tx1"/>
                </a:solidFill>
                <a:effectLst/>
                <a:latin typeface="+mn-lt"/>
                <a:ea typeface="+mn-ea"/>
                <a:cs typeface="+mn-cs"/>
              </a:rPr>
              <a:t> – Finalized late summer and initiated the move in September.</a:t>
            </a:r>
          </a:p>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20281469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u="sng" kern="1200" dirty="0" smtClean="0">
                <a:solidFill>
                  <a:schemeClr val="tx1"/>
                </a:solidFill>
                <a:effectLst/>
                <a:latin typeface="+mn-lt"/>
                <a:ea typeface="+mn-ea"/>
                <a:cs typeface="+mn-cs"/>
              </a:rPr>
              <a:t>SJC WorkNet Center Performance</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	The following are performance stats for FY 2016 &amp; 2017</a:t>
            </a:r>
          </a:p>
          <a:p>
            <a:r>
              <a:rPr lang="en-US" sz="1200" kern="1200" dirty="0" smtClean="0">
                <a:solidFill>
                  <a:schemeClr val="tx1"/>
                </a:solidFill>
                <a:effectLst/>
                <a:latin typeface="+mn-lt"/>
                <a:ea typeface="+mn-ea"/>
                <a:cs typeface="+mn-cs"/>
              </a:rPr>
              <a:t>	Performance Standards have changes: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State follow-up is now in the fourth (4) quarter after exit vs the second (2) quarter after exit: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WIOA puts a strong focus on serving the high risk population with multiple barriers to employment.</a:t>
            </a:r>
          </a:p>
          <a:p>
            <a:pPr lvl="0"/>
            <a:r>
              <a:rPr lang="en-US" sz="1200" kern="1200" dirty="0" smtClean="0">
                <a:solidFill>
                  <a:schemeClr val="tx1"/>
                </a:solidFill>
                <a:effectLst/>
                <a:latin typeface="+mn-lt"/>
                <a:ea typeface="+mn-ea"/>
                <a:cs typeface="+mn-cs"/>
              </a:rPr>
              <a:t>Individuals with disabilities</a:t>
            </a:r>
          </a:p>
          <a:p>
            <a:pPr lvl="0"/>
            <a:r>
              <a:rPr lang="en-US" sz="1200" kern="1200" dirty="0" smtClean="0">
                <a:solidFill>
                  <a:schemeClr val="tx1"/>
                </a:solidFill>
                <a:effectLst/>
                <a:latin typeface="+mn-lt"/>
                <a:ea typeface="+mn-ea"/>
                <a:cs typeface="+mn-cs"/>
              </a:rPr>
              <a:t>Unemployed veterans</a:t>
            </a:r>
          </a:p>
          <a:p>
            <a:pPr lvl="0"/>
            <a:r>
              <a:rPr lang="en-US" sz="1200" kern="1200" dirty="0" smtClean="0">
                <a:solidFill>
                  <a:schemeClr val="tx1"/>
                </a:solidFill>
                <a:effectLst/>
                <a:latin typeface="+mn-lt"/>
                <a:ea typeface="+mn-ea"/>
                <a:cs typeface="+mn-cs"/>
              </a:rPr>
              <a:t>English learners</a:t>
            </a:r>
          </a:p>
          <a:p>
            <a:r>
              <a:rPr lang="en-US" sz="1200" b="1" kern="1200" dirty="0" smtClean="0">
                <a:solidFill>
                  <a:schemeClr val="tx1"/>
                </a:solidFill>
                <a:effectLst/>
                <a:latin typeface="+mn-lt"/>
                <a:ea typeface="+mn-ea"/>
                <a:cs typeface="+mn-cs"/>
              </a:rPr>
              <a:t>EE rates</a:t>
            </a:r>
            <a:r>
              <a:rPr lang="en-US" sz="1200" kern="1200" dirty="0" smtClean="0">
                <a:solidFill>
                  <a:schemeClr val="tx1"/>
                </a:solidFill>
                <a:effectLst/>
                <a:latin typeface="+mn-lt"/>
                <a:ea typeface="+mn-ea"/>
                <a:cs typeface="+mn-cs"/>
              </a:rPr>
              <a:t> went from 85% under WIA to 71% under WIOA</a:t>
            </a:r>
          </a:p>
          <a:p>
            <a:endParaRPr lang="en-US" dirty="0"/>
          </a:p>
        </p:txBody>
      </p:sp>
      <p:sp>
        <p:nvSpPr>
          <p:cNvPr id="4" name="Slide Number Placeholder 3"/>
          <p:cNvSpPr>
            <a:spLocks noGrp="1"/>
          </p:cNvSpPr>
          <p:nvPr>
            <p:ph type="sldNum" sz="quarter" idx="10"/>
          </p:nvPr>
        </p:nvSpPr>
        <p:spPr/>
        <p:txBody>
          <a:bodyPr/>
          <a:lstStyle/>
          <a:p>
            <a:fld id="{AC8F4630-1730-1344-9D91-75B58E1100C5}" type="slidenum">
              <a:rPr lang="en-US" smtClean="0"/>
              <a:t>8</a:t>
            </a:fld>
            <a:endParaRPr lang="en-US"/>
          </a:p>
        </p:txBody>
      </p:sp>
    </p:spTree>
    <p:extLst>
      <p:ext uri="{BB962C8B-B14F-4D97-AF65-F5344CB8AC3E}">
        <p14:creationId xmlns:p14="http://schemas.microsoft.com/office/powerpoint/2010/main" val="247306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Rectangle 2"/>
          <p:cNvSpPr>
            <a:spLocks noGrp="1" noRot="1" noChangeAspect="1" noChangeArrowheads="1" noTextEdit="1"/>
          </p:cNvSpPr>
          <p:nvPr>
            <p:ph type="sldImg"/>
          </p:nvPr>
        </p:nvSpPr>
        <p:spPr>
          <a:solidFill>
            <a:srgbClr val="FFFFFF"/>
          </a:solidFill>
          <a:ln/>
        </p:spPr>
      </p:sp>
      <p:sp>
        <p:nvSpPr>
          <p:cNvPr id="45058" name="Rectangle 3"/>
          <p:cNvSpPr>
            <a:spLocks noGrp="1" noChangeArrowheads="1"/>
          </p:cNvSpPr>
          <p:nvPr>
            <p:ph type="body" idx="1"/>
          </p:nvPr>
        </p:nvSpPr>
        <p:spPr>
          <a:solidFill>
            <a:srgbClr val="FFFFFF"/>
          </a:solidFill>
          <a:ln>
            <a:solidFill>
              <a:srgbClr val="000000"/>
            </a:solidFill>
            <a:miter lim="800000"/>
            <a:headEnd/>
            <a:tailEnd/>
          </a:ln>
        </p:spPr>
        <p:txBody>
          <a:bodyPr/>
          <a:lstStyle/>
          <a:p>
            <a:r>
              <a:rPr lang="en-US" sz="1200" kern="1200" dirty="0" smtClean="0">
                <a:solidFill>
                  <a:schemeClr val="tx1"/>
                </a:solidFill>
                <a:effectLst/>
                <a:latin typeface="+mn-lt"/>
                <a:ea typeface="+mn-ea"/>
                <a:cs typeface="+mn-cs"/>
              </a:rPr>
              <a:t>Through the internet our customers can access our Partners and resources and initiate our conversations.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Following their initial visit to one of our WorkNet Centers and the orientation, customers can access the resources and continue their Job Search on-line.</a:t>
            </a:r>
          </a:p>
          <a:p>
            <a:endParaRPr lang="en-US" altLang="en-US" dirty="0">
              <a:ea typeface="MS PGothic" charset="-128"/>
              <a:cs typeface="ＭＳ Ｐゴシック" charset="-128"/>
            </a:endParaRPr>
          </a:p>
        </p:txBody>
      </p:sp>
    </p:spTree>
    <p:extLst>
      <p:ext uri="{BB962C8B-B14F-4D97-AF65-F5344CB8AC3E}">
        <p14:creationId xmlns:p14="http://schemas.microsoft.com/office/powerpoint/2010/main" val="22913992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262626"/>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396802E-DD97-4244-8945-B21446B9AC6C}"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1605160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6802E-DD97-4244-8945-B21446B9AC6C}"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2931185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396802E-DD97-4244-8945-B21446B9AC6C}"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38169223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E396802E-DD97-4244-8945-B21446B9AC6C}"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7196625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rgbClr val="262626"/>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E396802E-DD97-4244-8945-B21446B9AC6C}" type="datetimeFigureOut">
              <a:rPr lang="en-US" smtClean="0"/>
              <a:t>2/8/2018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428735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396802E-DD97-4244-8945-B21446B9AC6C}"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39401347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396802E-DD97-4244-8945-B21446B9AC6C}" type="datetimeFigureOut">
              <a:rPr lang="en-US" smtClean="0"/>
              <a:t>2/8/2018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41339449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396802E-DD97-4244-8945-B21446B9AC6C}" type="datetimeFigureOut">
              <a:rPr lang="en-US" smtClean="0"/>
              <a:t>2/8/2018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20764008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96802E-DD97-4244-8945-B21446B9AC6C}" type="datetimeFigureOut">
              <a:rPr lang="en-US" smtClean="0"/>
              <a:t>2/8/2018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1147384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6802E-DD97-4244-8945-B21446B9AC6C}"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3160299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96802E-DD97-4244-8945-B21446B9AC6C}" type="datetimeFigureOut">
              <a:rPr lang="en-US" smtClean="0"/>
              <a:t>2/8/2018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6F438-4ECB-E643-90D9-91F49E663A92}" type="slidenum">
              <a:rPr lang="en-US" smtClean="0"/>
              <a:t>‹#›</a:t>
            </a:fld>
            <a:endParaRPr lang="en-US"/>
          </a:p>
        </p:txBody>
      </p:sp>
    </p:spTree>
    <p:extLst>
      <p:ext uri="{BB962C8B-B14F-4D97-AF65-F5344CB8AC3E}">
        <p14:creationId xmlns:p14="http://schemas.microsoft.com/office/powerpoint/2010/main" val="14331613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descr="Presentaion BG.png"/>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396802E-DD97-4244-8945-B21446B9AC6C}" type="datetimeFigureOut">
              <a:rPr lang="en-US" smtClean="0"/>
              <a:t>2/8/2018</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06F438-4ECB-E643-90D9-91F49E663A92}" type="slidenum">
              <a:rPr lang="en-US" smtClean="0"/>
              <a:t>‹#›</a:t>
            </a:fld>
            <a:endParaRPr lang="en-US"/>
          </a:p>
        </p:txBody>
      </p:sp>
    </p:spTree>
    <p:extLst>
      <p:ext uri="{BB962C8B-B14F-4D97-AF65-F5344CB8AC3E}">
        <p14:creationId xmlns:p14="http://schemas.microsoft.com/office/powerpoint/2010/main" val="42158859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000090"/>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19.jpeg"/><Relationship Id="rId7" Type="http://schemas.openxmlformats.org/officeDocument/2006/relationships/image" Target="../media/image2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1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33.jpg"/></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3.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4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50.jpg"/><Relationship Id="rId7" Type="http://schemas.openxmlformats.org/officeDocument/2006/relationships/diagramQuickStyle" Target="../diagrams/quickStyle1.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image" Target="../media/image3.jpg"/><Relationship Id="rId9" Type="http://schemas.microsoft.com/office/2007/relationships/diagramDrawing" Target="../diagrams/drawing1.xml"/></Relationships>
</file>

<file path=ppt/slides/_rels/slide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5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3.jpg"/><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openxmlformats.org/officeDocument/2006/relationships/hyperlink" Target="http://www.sjcworknet.org/" TargetMode="External"/><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7" y="0"/>
            <a:ext cx="9143025" cy="6858000"/>
          </a:xfrm>
          <a:prstGeom prst="rect">
            <a:avLst/>
          </a:prstGeom>
        </p:spPr>
      </p:pic>
      <p:sp>
        <p:nvSpPr>
          <p:cNvPr id="4" name="Text Box 6"/>
          <p:cNvSpPr txBox="1">
            <a:spLocks noChangeArrowheads="1"/>
          </p:cNvSpPr>
          <p:nvPr/>
        </p:nvSpPr>
        <p:spPr bwMode="auto">
          <a:xfrm>
            <a:off x="0" y="6537325"/>
            <a:ext cx="36576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50000"/>
              </a:spcBef>
              <a:buSzTx/>
              <a:buFontTx/>
              <a:buNone/>
            </a:pPr>
            <a:r>
              <a:rPr lang="en-US" altLang="en-US" sz="1000" dirty="0" smtClean="0">
                <a:solidFill>
                  <a:srgbClr val="9C9C9C"/>
                </a:solidFill>
                <a:latin typeface="Calibri" charset="0"/>
                <a:ea typeface="Calibri" charset="0"/>
                <a:cs typeface="Calibri" charset="0"/>
              </a:rPr>
              <a:t>BOS Department Presentation -  1/23/2018</a:t>
            </a:r>
            <a:endParaRPr lang="en-US" altLang="en-US" sz="1000" dirty="0">
              <a:latin typeface="Calibri" charset="0"/>
              <a:ea typeface="Calibri" charset="0"/>
              <a:cs typeface="Calibri" charset="0"/>
            </a:endParaRPr>
          </a:p>
        </p:txBody>
      </p:sp>
    </p:spTree>
    <p:extLst>
      <p:ext uri="{BB962C8B-B14F-4D97-AF65-F5344CB8AC3E}">
        <p14:creationId xmlns:p14="http://schemas.microsoft.com/office/powerpoint/2010/main" val="176734498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48548" y="-1"/>
            <a:ext cx="7087986" cy="7106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4739" name="Line 1027"/>
          <p:cNvSpPr>
            <a:spLocks noChangeShapeType="1"/>
          </p:cNvSpPr>
          <p:nvPr/>
        </p:nvSpPr>
        <p:spPr bwMode="auto">
          <a:xfrm flipH="1" flipV="1">
            <a:off x="3603809" y="558052"/>
            <a:ext cx="3187516" cy="1"/>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84740" name="Line 1028"/>
          <p:cNvSpPr>
            <a:spLocks noChangeShapeType="1"/>
          </p:cNvSpPr>
          <p:nvPr/>
        </p:nvSpPr>
        <p:spPr bwMode="auto">
          <a:xfrm flipH="1" flipV="1">
            <a:off x="3126440" y="558052"/>
            <a:ext cx="3664886" cy="66562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84741" name="Line 1029"/>
          <p:cNvSpPr>
            <a:spLocks noChangeShapeType="1"/>
          </p:cNvSpPr>
          <p:nvPr/>
        </p:nvSpPr>
        <p:spPr bwMode="auto">
          <a:xfrm flipH="1" flipV="1">
            <a:off x="2326340" y="558053"/>
            <a:ext cx="4464985" cy="1364876"/>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84744" name="Line 1032"/>
          <p:cNvSpPr>
            <a:spLocks noChangeShapeType="1"/>
          </p:cNvSpPr>
          <p:nvPr/>
        </p:nvSpPr>
        <p:spPr bwMode="auto">
          <a:xfrm flipH="1" flipV="1">
            <a:off x="5333999" y="2458572"/>
            <a:ext cx="1447798" cy="1524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84745" name="Rectangle 1033"/>
          <p:cNvSpPr>
            <a:spLocks noGrp="1" noChangeArrowheads="1"/>
          </p:cNvSpPr>
          <p:nvPr>
            <p:ph type="body" idx="1"/>
          </p:nvPr>
        </p:nvSpPr>
        <p:spPr>
          <a:xfrm>
            <a:off x="6781800" y="381000"/>
            <a:ext cx="2209800" cy="6324600"/>
          </a:xfrm>
        </p:spPr>
        <p:txBody>
          <a:bodyPr/>
          <a:lstStyle/>
          <a:p>
            <a:pPr>
              <a:spcBef>
                <a:spcPct val="50000"/>
              </a:spcBef>
              <a:defRPr/>
            </a:pPr>
            <a:r>
              <a:rPr lang="en-US" sz="1800" dirty="0">
                <a:latin typeface="Arial" charset="0"/>
                <a:ea typeface="+mn-ea"/>
              </a:rPr>
              <a:t>WorkNet </a:t>
            </a:r>
            <a:r>
              <a:rPr lang="en-US" sz="1800" dirty="0" smtClean="0">
                <a:latin typeface="Arial" charset="0"/>
                <a:ea typeface="+mn-ea"/>
              </a:rPr>
              <a:t>Partners</a:t>
            </a:r>
            <a:endParaRPr lang="en-US" sz="1800" dirty="0" smtClean="0">
              <a:latin typeface="Arial" charset="0"/>
              <a:ea typeface="+mn-ea"/>
              <a:cs typeface="+mn-cs"/>
            </a:endParaRPr>
          </a:p>
          <a:p>
            <a:pPr>
              <a:spcBef>
                <a:spcPct val="50000"/>
              </a:spcBef>
              <a:defRPr/>
            </a:pPr>
            <a:r>
              <a:rPr lang="en-US" sz="1800" dirty="0" smtClean="0">
                <a:latin typeface="Arial" charset="0"/>
                <a:ea typeface="+mn-ea"/>
                <a:cs typeface="+mn-cs"/>
              </a:rPr>
              <a:t>Employer Services</a:t>
            </a:r>
          </a:p>
          <a:p>
            <a:pPr>
              <a:spcBef>
                <a:spcPct val="50000"/>
              </a:spcBef>
              <a:defRPr/>
            </a:pPr>
            <a:r>
              <a:rPr lang="en-US" sz="1800" dirty="0">
                <a:latin typeface="Arial" charset="0"/>
              </a:rPr>
              <a:t>Job Seeker Services</a:t>
            </a:r>
          </a:p>
          <a:p>
            <a:pPr>
              <a:spcBef>
                <a:spcPct val="50000"/>
              </a:spcBef>
              <a:defRPr/>
            </a:pPr>
            <a:r>
              <a:rPr lang="en-US" sz="1800" dirty="0" err="1" smtClean="0">
                <a:latin typeface="Arial" charset="0"/>
                <a:ea typeface="+mn-ea"/>
                <a:cs typeface="+mn-cs"/>
              </a:rPr>
              <a:t>WorkNet</a:t>
            </a:r>
            <a:r>
              <a:rPr lang="en-US" sz="1800" dirty="0">
                <a:latin typeface="Arial" charset="0"/>
              </a:rPr>
              <a:t> </a:t>
            </a:r>
            <a:r>
              <a:rPr lang="en-US" sz="1800" dirty="0" smtClean="0">
                <a:latin typeface="Arial" charset="0"/>
                <a:ea typeface="+mn-ea"/>
                <a:cs typeface="+mn-cs"/>
              </a:rPr>
              <a:t>Announcements</a:t>
            </a:r>
          </a:p>
          <a:p>
            <a:pPr>
              <a:spcBef>
                <a:spcPct val="50000"/>
              </a:spcBef>
              <a:defRPr/>
            </a:pPr>
            <a:r>
              <a:rPr lang="en-US" sz="1800" dirty="0" err="1" smtClean="0">
                <a:latin typeface="Arial" charset="0"/>
                <a:ea typeface="+mn-ea"/>
                <a:cs typeface="+mn-cs"/>
              </a:rPr>
              <a:t>WorkNet</a:t>
            </a:r>
            <a:r>
              <a:rPr lang="en-US" sz="1800" dirty="0" smtClean="0">
                <a:latin typeface="Arial" charset="0"/>
                <a:ea typeface="+mn-ea"/>
                <a:cs typeface="+mn-cs"/>
              </a:rPr>
              <a:t> News</a:t>
            </a:r>
          </a:p>
          <a:p>
            <a:pPr>
              <a:spcBef>
                <a:spcPct val="50000"/>
              </a:spcBef>
              <a:defRPr/>
            </a:pPr>
            <a:r>
              <a:rPr lang="en-US" sz="1800" dirty="0" err="1" smtClean="0">
                <a:latin typeface="Arial" charset="0"/>
                <a:ea typeface="+mn-ea"/>
                <a:cs typeface="+mn-cs"/>
              </a:rPr>
              <a:t>WorkNet</a:t>
            </a:r>
            <a:r>
              <a:rPr lang="en-US" sz="1800" dirty="0">
                <a:latin typeface="Arial" charset="0"/>
              </a:rPr>
              <a:t> Center Information</a:t>
            </a:r>
          </a:p>
        </p:txBody>
      </p:sp>
      <p:sp>
        <p:nvSpPr>
          <p:cNvPr id="884746" name="Line 1034"/>
          <p:cNvSpPr>
            <a:spLocks noChangeShapeType="1"/>
          </p:cNvSpPr>
          <p:nvPr/>
        </p:nvSpPr>
        <p:spPr bwMode="auto">
          <a:xfrm flipH="1" flipV="1">
            <a:off x="5486400" y="3054724"/>
            <a:ext cx="1304924" cy="226359"/>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sp>
        <p:nvSpPr>
          <p:cNvPr id="884747" name="Line 1035"/>
          <p:cNvSpPr>
            <a:spLocks noChangeShapeType="1"/>
          </p:cNvSpPr>
          <p:nvPr/>
        </p:nvSpPr>
        <p:spPr bwMode="auto">
          <a:xfrm flipH="1">
            <a:off x="4390462" y="3792070"/>
            <a:ext cx="2391335" cy="1633818"/>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dirty="0"/>
          </a:p>
        </p:txBody>
      </p:sp>
      <p:pic>
        <p:nvPicPr>
          <p:cNvPr id="10" name="Picture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996113" y="5710238"/>
            <a:ext cx="179070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804817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grpId="0" nodeType="afterEffect">
                                  <p:stCondLst>
                                    <p:cond delay="0"/>
                                  </p:stCondLst>
                                  <p:childTnLst>
                                    <p:set>
                                      <p:cBhvr>
                                        <p:cTn id="6" dur="1" fill="hold">
                                          <p:stCondLst>
                                            <p:cond delay="0"/>
                                          </p:stCondLst>
                                        </p:cTn>
                                        <p:tgtEl>
                                          <p:spTgt spid="884739"/>
                                        </p:tgtEl>
                                        <p:attrNameLst>
                                          <p:attrName>style.visibility</p:attrName>
                                        </p:attrNameLst>
                                      </p:cBhvr>
                                      <p:to>
                                        <p:strVal val="visible"/>
                                      </p:to>
                                    </p:set>
                                    <p:animEffect transition="in" filter="wipe(right)">
                                      <p:cBhvr>
                                        <p:cTn id="7" dur="500"/>
                                        <p:tgtEl>
                                          <p:spTgt spid="884739"/>
                                        </p:tgtEl>
                                      </p:cBhvr>
                                    </p:animEffect>
                                  </p:childTnLst>
                                </p:cTn>
                              </p:par>
                            </p:childTnLst>
                          </p:cTn>
                        </p:par>
                        <p:par>
                          <p:cTn id="8" fill="hold" nodeType="afterGroup">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884740"/>
                                        </p:tgtEl>
                                        <p:attrNameLst>
                                          <p:attrName>style.visibility</p:attrName>
                                        </p:attrNameLst>
                                      </p:cBhvr>
                                      <p:to>
                                        <p:strVal val="visible"/>
                                      </p:to>
                                    </p:set>
                                    <p:animEffect transition="in" filter="wipe(right)">
                                      <p:cBhvr>
                                        <p:cTn id="11" dur="500"/>
                                        <p:tgtEl>
                                          <p:spTgt spid="884740"/>
                                        </p:tgtEl>
                                      </p:cBhvr>
                                    </p:animEffect>
                                  </p:childTnLst>
                                </p:cTn>
                              </p:par>
                            </p:childTnLst>
                          </p:cTn>
                        </p:par>
                        <p:par>
                          <p:cTn id="12" fill="hold" nodeType="afterGroup">
                            <p:stCondLst>
                              <p:cond delay="1000"/>
                            </p:stCondLst>
                            <p:childTnLst>
                              <p:par>
                                <p:cTn id="13" presetID="22" presetClass="entr" presetSubtype="2" fill="hold" grpId="0" nodeType="afterEffect">
                                  <p:stCondLst>
                                    <p:cond delay="0"/>
                                  </p:stCondLst>
                                  <p:childTnLst>
                                    <p:set>
                                      <p:cBhvr>
                                        <p:cTn id="14" dur="1" fill="hold">
                                          <p:stCondLst>
                                            <p:cond delay="0"/>
                                          </p:stCondLst>
                                        </p:cTn>
                                        <p:tgtEl>
                                          <p:spTgt spid="884741"/>
                                        </p:tgtEl>
                                        <p:attrNameLst>
                                          <p:attrName>style.visibility</p:attrName>
                                        </p:attrNameLst>
                                      </p:cBhvr>
                                      <p:to>
                                        <p:strVal val="visible"/>
                                      </p:to>
                                    </p:set>
                                    <p:animEffect transition="in" filter="wipe(right)">
                                      <p:cBhvr>
                                        <p:cTn id="15" dur="500"/>
                                        <p:tgtEl>
                                          <p:spTgt spid="884741"/>
                                        </p:tgtEl>
                                      </p:cBhvr>
                                    </p:animEffect>
                                  </p:childTnLst>
                                </p:cTn>
                              </p:par>
                            </p:childTnLst>
                          </p:cTn>
                        </p:par>
                        <p:par>
                          <p:cTn id="16" fill="hold" nodeType="afterGroup">
                            <p:stCondLst>
                              <p:cond delay="1500"/>
                            </p:stCondLst>
                            <p:childTnLst>
                              <p:par>
                                <p:cTn id="17" presetID="22" presetClass="entr" presetSubtype="2" fill="hold" grpId="0" nodeType="afterEffect">
                                  <p:stCondLst>
                                    <p:cond delay="0"/>
                                  </p:stCondLst>
                                  <p:childTnLst>
                                    <p:set>
                                      <p:cBhvr>
                                        <p:cTn id="18" dur="1" fill="hold">
                                          <p:stCondLst>
                                            <p:cond delay="0"/>
                                          </p:stCondLst>
                                        </p:cTn>
                                        <p:tgtEl>
                                          <p:spTgt spid="884744"/>
                                        </p:tgtEl>
                                        <p:attrNameLst>
                                          <p:attrName>style.visibility</p:attrName>
                                        </p:attrNameLst>
                                      </p:cBhvr>
                                      <p:to>
                                        <p:strVal val="visible"/>
                                      </p:to>
                                    </p:set>
                                    <p:animEffect transition="in" filter="wipe(right)">
                                      <p:cBhvr>
                                        <p:cTn id="19" dur="500"/>
                                        <p:tgtEl>
                                          <p:spTgt spid="884744"/>
                                        </p:tgtEl>
                                      </p:cBhvr>
                                    </p:animEffect>
                                  </p:childTnLst>
                                </p:cTn>
                              </p:par>
                            </p:childTnLst>
                          </p:cTn>
                        </p:par>
                        <p:par>
                          <p:cTn id="20" fill="hold" nodeType="afterGroup">
                            <p:stCondLst>
                              <p:cond delay="2000"/>
                            </p:stCondLst>
                            <p:childTnLst>
                              <p:par>
                                <p:cTn id="21" presetID="22" presetClass="entr" presetSubtype="2" fill="hold" grpId="0" nodeType="afterEffect">
                                  <p:stCondLst>
                                    <p:cond delay="0"/>
                                  </p:stCondLst>
                                  <p:childTnLst>
                                    <p:set>
                                      <p:cBhvr>
                                        <p:cTn id="22" dur="1" fill="hold">
                                          <p:stCondLst>
                                            <p:cond delay="0"/>
                                          </p:stCondLst>
                                        </p:cTn>
                                        <p:tgtEl>
                                          <p:spTgt spid="884746"/>
                                        </p:tgtEl>
                                        <p:attrNameLst>
                                          <p:attrName>style.visibility</p:attrName>
                                        </p:attrNameLst>
                                      </p:cBhvr>
                                      <p:to>
                                        <p:strVal val="visible"/>
                                      </p:to>
                                    </p:set>
                                    <p:animEffect transition="in" filter="wipe(right)">
                                      <p:cBhvr>
                                        <p:cTn id="23" dur="500"/>
                                        <p:tgtEl>
                                          <p:spTgt spid="884746"/>
                                        </p:tgtEl>
                                      </p:cBhvr>
                                    </p:animEffect>
                                  </p:childTnLst>
                                </p:cTn>
                              </p:par>
                            </p:childTnLst>
                          </p:cTn>
                        </p:par>
                        <p:par>
                          <p:cTn id="24" fill="hold" nodeType="afterGroup">
                            <p:stCondLst>
                              <p:cond delay="2500"/>
                            </p:stCondLst>
                            <p:childTnLst>
                              <p:par>
                                <p:cTn id="25" presetID="22" presetClass="entr" presetSubtype="2" fill="hold" grpId="0" nodeType="afterEffect">
                                  <p:stCondLst>
                                    <p:cond delay="0"/>
                                  </p:stCondLst>
                                  <p:childTnLst>
                                    <p:set>
                                      <p:cBhvr>
                                        <p:cTn id="26" dur="1" fill="hold">
                                          <p:stCondLst>
                                            <p:cond delay="0"/>
                                          </p:stCondLst>
                                        </p:cTn>
                                        <p:tgtEl>
                                          <p:spTgt spid="884747"/>
                                        </p:tgtEl>
                                        <p:attrNameLst>
                                          <p:attrName>style.visibility</p:attrName>
                                        </p:attrNameLst>
                                      </p:cBhvr>
                                      <p:to>
                                        <p:strVal val="visible"/>
                                      </p:to>
                                    </p:set>
                                    <p:animEffect transition="in" filter="wipe(right)">
                                      <p:cBhvr>
                                        <p:cTn id="27" dur="500"/>
                                        <p:tgtEl>
                                          <p:spTgt spid="8847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4739" grpId="0" animBg="1"/>
      <p:bldP spid="884740" grpId="0" animBg="1"/>
      <p:bldP spid="884741" grpId="0" animBg="1"/>
      <p:bldP spid="884744" grpId="0" animBg="1"/>
      <p:bldP spid="884746" grpId="0" animBg="1"/>
      <p:bldP spid="88474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6786" name="Rectangle 1026"/>
          <p:cNvSpPr>
            <a:spLocks noGrp="1" noChangeArrowheads="1"/>
          </p:cNvSpPr>
          <p:nvPr>
            <p:ph type="body" idx="1"/>
          </p:nvPr>
        </p:nvSpPr>
        <p:spPr>
          <a:xfrm>
            <a:off x="457200" y="990600"/>
            <a:ext cx="6629400" cy="5715000"/>
          </a:xfrm>
        </p:spPr>
        <p:txBody>
          <a:bodyPr/>
          <a:lstStyle/>
          <a:p>
            <a:pPr>
              <a:defRPr/>
            </a:pPr>
            <a:r>
              <a:rPr lang="en-US" sz="1600" dirty="0" smtClean="0">
                <a:latin typeface="Arial" charset="0"/>
                <a:ea typeface="+mn-ea"/>
                <a:cs typeface="+mn-cs"/>
              </a:rPr>
              <a:t>State Employment Development Department</a:t>
            </a:r>
          </a:p>
          <a:p>
            <a:pPr>
              <a:defRPr/>
            </a:pPr>
            <a:r>
              <a:rPr lang="en-US" sz="1600" dirty="0" smtClean="0">
                <a:latin typeface="Arial" charset="0"/>
                <a:ea typeface="+mn-ea"/>
                <a:cs typeface="+mn-cs"/>
              </a:rPr>
              <a:t>San Joaquin County Office of Education</a:t>
            </a:r>
          </a:p>
          <a:p>
            <a:pPr>
              <a:defRPr/>
            </a:pPr>
            <a:r>
              <a:rPr lang="en-US" sz="1600" dirty="0" smtClean="0">
                <a:latin typeface="Arial" charset="0"/>
                <a:ea typeface="+mn-ea"/>
                <a:cs typeface="+mn-cs"/>
              </a:rPr>
              <a:t>San Joaquin Delta College</a:t>
            </a:r>
          </a:p>
          <a:p>
            <a:pPr>
              <a:defRPr/>
            </a:pPr>
            <a:r>
              <a:rPr lang="en-US" sz="1600" dirty="0" smtClean="0">
                <a:latin typeface="Arial" charset="0"/>
                <a:ea typeface="+mn-ea"/>
                <a:cs typeface="+mn-cs"/>
              </a:rPr>
              <a:t>Human Services Agency</a:t>
            </a:r>
          </a:p>
          <a:p>
            <a:pPr>
              <a:defRPr/>
            </a:pPr>
            <a:r>
              <a:rPr lang="en-US" sz="1600" dirty="0" smtClean="0">
                <a:latin typeface="Arial" charset="0"/>
                <a:ea typeface="+mn-ea"/>
                <a:cs typeface="+mn-cs"/>
              </a:rPr>
              <a:t>Employment &amp; Economic Development Department</a:t>
            </a:r>
          </a:p>
          <a:p>
            <a:pPr>
              <a:defRPr/>
            </a:pPr>
            <a:r>
              <a:rPr lang="en-US" sz="1600" dirty="0" smtClean="0">
                <a:latin typeface="Arial" charset="0"/>
                <a:ea typeface="+mn-ea"/>
                <a:cs typeface="+mn-cs"/>
              </a:rPr>
              <a:t>Greater Stockton Chamber of Commerce</a:t>
            </a:r>
          </a:p>
          <a:p>
            <a:pPr>
              <a:defRPr/>
            </a:pPr>
            <a:r>
              <a:rPr lang="en-US" sz="1600" dirty="0" smtClean="0">
                <a:latin typeface="Arial" charset="0"/>
                <a:ea typeface="+mn-ea"/>
                <a:cs typeface="+mn-cs"/>
              </a:rPr>
              <a:t>Economic Development Association</a:t>
            </a:r>
          </a:p>
          <a:p>
            <a:pPr>
              <a:defRPr/>
            </a:pPr>
            <a:r>
              <a:rPr lang="en-US" sz="1600" dirty="0" smtClean="0">
                <a:latin typeface="Arial" charset="0"/>
                <a:ea typeface="+mn-ea"/>
                <a:cs typeface="+mn-cs"/>
              </a:rPr>
              <a:t>Department of Rehabilitation</a:t>
            </a:r>
          </a:p>
          <a:p>
            <a:pPr>
              <a:defRPr/>
            </a:pPr>
            <a:r>
              <a:rPr lang="en-US" sz="1600" dirty="0">
                <a:solidFill>
                  <a:schemeClr val="tx1"/>
                </a:solidFill>
                <a:latin typeface="Arial" charset="0"/>
              </a:rPr>
              <a:t>Central Valley Asian-American Chamber of Commerce</a:t>
            </a:r>
          </a:p>
          <a:p>
            <a:pPr>
              <a:defRPr/>
            </a:pPr>
            <a:r>
              <a:rPr lang="en-US" sz="1600" dirty="0" smtClean="0">
                <a:latin typeface="Arial" charset="0"/>
                <a:ea typeface="+mn-ea"/>
                <a:cs typeface="+mn-cs"/>
              </a:rPr>
              <a:t>Northern California Carpenters Regional Council</a:t>
            </a:r>
          </a:p>
          <a:p>
            <a:pPr>
              <a:defRPr/>
            </a:pPr>
            <a:r>
              <a:rPr lang="en-US" sz="1600" dirty="0" smtClean="0">
                <a:latin typeface="Arial" charset="0"/>
                <a:ea typeface="+mn-ea"/>
                <a:cs typeface="+mn-cs"/>
              </a:rPr>
              <a:t>San Joaquin Partnership</a:t>
            </a:r>
          </a:p>
          <a:p>
            <a:pPr>
              <a:defRPr/>
            </a:pPr>
            <a:r>
              <a:rPr lang="en-US" sz="1600" dirty="0" smtClean="0">
                <a:latin typeface="Arial" charset="0"/>
                <a:ea typeface="+mn-ea"/>
                <a:cs typeface="+mn-cs"/>
              </a:rPr>
              <a:t>California Human Development </a:t>
            </a:r>
          </a:p>
          <a:p>
            <a:pPr>
              <a:defRPr/>
            </a:pPr>
            <a:r>
              <a:rPr lang="en-US" sz="1600" dirty="0" err="1" smtClean="0">
                <a:latin typeface="Arial" charset="0"/>
                <a:ea typeface="+mn-ea"/>
                <a:cs typeface="+mn-cs"/>
              </a:rPr>
              <a:t>Candelaria</a:t>
            </a:r>
            <a:r>
              <a:rPr lang="en-US" sz="1600" dirty="0" smtClean="0">
                <a:latin typeface="Arial" charset="0"/>
                <a:ea typeface="+mn-ea"/>
                <a:cs typeface="+mn-cs"/>
              </a:rPr>
              <a:t> American Indian Council</a:t>
            </a:r>
          </a:p>
          <a:p>
            <a:pPr>
              <a:defRPr/>
            </a:pPr>
            <a:r>
              <a:rPr lang="en-US" sz="1600" dirty="0" smtClean="0">
                <a:latin typeface="Arial" charset="0"/>
                <a:ea typeface="+mn-ea"/>
                <a:cs typeface="+mn-cs"/>
              </a:rPr>
              <a:t>Housing Authority of San Joaquin County</a:t>
            </a:r>
          </a:p>
          <a:p>
            <a:pPr>
              <a:defRPr/>
            </a:pPr>
            <a:r>
              <a:rPr lang="en-US" sz="1600" dirty="0" smtClean="0">
                <a:latin typeface="Arial" charset="0"/>
                <a:ea typeface="+mn-ea"/>
                <a:cs typeface="+mn-cs"/>
              </a:rPr>
              <a:t>Laborers Union, Local 73</a:t>
            </a:r>
          </a:p>
          <a:p>
            <a:pPr>
              <a:defRPr/>
            </a:pPr>
            <a:r>
              <a:rPr lang="en-US" sz="1600" dirty="0" smtClean="0">
                <a:latin typeface="Arial" charset="0"/>
                <a:ea typeface="+mn-ea"/>
                <a:cs typeface="+mn-cs"/>
              </a:rPr>
              <a:t>Just Say No, Stockton, Inc.</a:t>
            </a:r>
          </a:p>
          <a:p>
            <a:pPr>
              <a:defRPr/>
            </a:pPr>
            <a:r>
              <a:rPr lang="en-US" sz="1600" dirty="0" smtClean="0">
                <a:latin typeface="Arial" charset="0"/>
                <a:ea typeface="+mn-ea"/>
                <a:cs typeface="+mn-cs"/>
              </a:rPr>
              <a:t>African American Community Service</a:t>
            </a:r>
          </a:p>
          <a:p>
            <a:pPr>
              <a:defRPr/>
            </a:pPr>
            <a:r>
              <a:rPr lang="en-US" sz="1600" dirty="0" smtClean="0">
                <a:latin typeface="Arial" charset="0"/>
              </a:rPr>
              <a:t>Job Corps</a:t>
            </a:r>
            <a:endParaRPr lang="en-US" sz="1600" dirty="0" smtClean="0">
              <a:latin typeface="Arial" charset="0"/>
              <a:ea typeface="+mn-ea"/>
              <a:cs typeface="+mn-cs"/>
            </a:endParaRPr>
          </a:p>
        </p:txBody>
      </p:sp>
      <p:sp>
        <p:nvSpPr>
          <p:cNvPr id="886787" name="Rectangle 1027"/>
          <p:cNvSpPr>
            <a:spLocks noChangeArrowheads="1"/>
          </p:cNvSpPr>
          <p:nvPr/>
        </p:nvSpPr>
        <p:spPr bwMode="auto">
          <a:xfrm>
            <a:off x="228600" y="0"/>
            <a:ext cx="7772400" cy="1143000"/>
          </a:xfrm>
          <a:prstGeom prst="rect">
            <a:avLst/>
          </a:prstGeom>
          <a:noFill/>
          <a:ln>
            <a:noFill/>
          </a:ln>
          <a:effectLst/>
          <a:extLst>
            <a:ext uri="{909E8E84-426E-40dd-AFC4-6F175D3DCCD1}"/>
            <a:ext uri="{91240B29-F687-4f45-9708-019B960494DF}"/>
            <a:ext uri="{AF507438-7753-43e0-B8FC-AC1667EBCBE1}"/>
          </a:ex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defRPr/>
            </a:pPr>
            <a:r>
              <a:rPr lang="en-US" altLang="en-US" sz="4400" b="1" dirty="0" smtClean="0">
                <a:solidFill>
                  <a:srgbClr val="002D73"/>
                </a:solidFill>
                <a:effectLst>
                  <a:outerShdw blurRad="38100" dist="38100" dir="2700000" algn="tl">
                    <a:srgbClr val="C0C0C0"/>
                  </a:outerShdw>
                </a:effectLst>
                <a:latin typeface="Calibri" charset="0"/>
                <a:ea typeface="Calibri" charset="0"/>
                <a:cs typeface="Calibri" charset="0"/>
              </a:rPr>
              <a:t>Our partners include...</a:t>
            </a:r>
            <a:endParaRPr lang="en-US" altLang="en-US" sz="4400" b="1" dirty="0" smtClean="0">
              <a:solidFill>
                <a:srgbClr val="00279F"/>
              </a:solidFill>
              <a:effectLst>
                <a:outerShdw blurRad="38100" dist="38100" dir="2700000" algn="tl">
                  <a:srgbClr val="C0C0C0"/>
                </a:outerShdw>
              </a:effectLst>
              <a:latin typeface="Calibri" charset="0"/>
              <a:ea typeface="Calibri" charset="0"/>
              <a:cs typeface="Calibri" charset="0"/>
            </a:endParaRPr>
          </a:p>
        </p:txBody>
      </p:sp>
      <p:pic>
        <p:nvPicPr>
          <p:cNvPr id="48131" name="Picture 102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6688" y="3200400"/>
            <a:ext cx="67151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102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6350" y="3276600"/>
            <a:ext cx="9588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103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48400" y="1982788"/>
            <a:ext cx="1308100" cy="91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10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620000" y="1976438"/>
            <a:ext cx="1066800" cy="92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3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54800" y="1168400"/>
            <a:ext cx="14986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3705869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85" y="237412"/>
            <a:ext cx="9868619" cy="1292925"/>
          </a:xfrm>
        </p:spPr>
        <p:txBody>
          <a:bodyPr>
            <a:noAutofit/>
          </a:bodyPr>
          <a:lstStyle/>
          <a:p>
            <a:pPr algn="l">
              <a:lnSpc>
                <a:spcPct val="90000"/>
              </a:lnSpc>
            </a:pPr>
            <a:r>
              <a:rPr lang="en-US" sz="4200" b="1" dirty="0" smtClean="0">
                <a:solidFill>
                  <a:srgbClr val="1F497D"/>
                </a:solidFill>
                <a:latin typeface="+mn-lt"/>
              </a:rPr>
              <a:t>The New WIOA Legislation</a:t>
            </a:r>
            <a:br>
              <a:rPr lang="en-US" sz="4200" b="1" dirty="0" smtClean="0">
                <a:solidFill>
                  <a:srgbClr val="1F497D"/>
                </a:solidFill>
                <a:latin typeface="+mn-lt"/>
              </a:rPr>
            </a:br>
            <a:r>
              <a:rPr lang="en-US" sz="4200" b="1" dirty="0" smtClean="0">
                <a:solidFill>
                  <a:srgbClr val="1F497D"/>
                </a:solidFill>
                <a:latin typeface="+mn-lt"/>
              </a:rPr>
              <a:t>Workforce Development Reauthorization</a:t>
            </a:r>
            <a:endParaRPr lang="en-US" sz="4200" b="1" dirty="0">
              <a:solidFill>
                <a:srgbClr val="1F497D"/>
              </a:solidFill>
              <a:latin typeface="+mn-lt"/>
            </a:endParaRPr>
          </a:p>
        </p:txBody>
      </p:sp>
      <p:sp>
        <p:nvSpPr>
          <p:cNvPr id="3" name="Content Placeholder 2"/>
          <p:cNvSpPr>
            <a:spLocks noGrp="1"/>
          </p:cNvSpPr>
          <p:nvPr>
            <p:ph idx="1"/>
          </p:nvPr>
        </p:nvSpPr>
        <p:spPr>
          <a:xfrm>
            <a:off x="3489352" y="2384995"/>
            <a:ext cx="5359924" cy="4750183"/>
          </a:xfrm>
        </p:spPr>
        <p:txBody>
          <a:bodyPr>
            <a:noAutofit/>
          </a:bodyPr>
          <a:lstStyle/>
          <a:p>
            <a:pPr lvl="0">
              <a:buSzPct val="125000"/>
            </a:pPr>
            <a:r>
              <a:rPr lang="en-US" sz="3000" dirty="0" smtClean="0"/>
              <a:t>Reauthorizes the Workforce Development Board and the One-Stop Center </a:t>
            </a:r>
            <a:r>
              <a:rPr lang="en-US" sz="3000" dirty="0"/>
              <a:t>S</a:t>
            </a:r>
            <a:r>
              <a:rPr lang="en-US" sz="3000" dirty="0" smtClean="0"/>
              <a:t>ervice </a:t>
            </a:r>
            <a:r>
              <a:rPr lang="en-US" sz="3000" dirty="0"/>
              <a:t>D</a:t>
            </a:r>
            <a:r>
              <a:rPr lang="en-US" sz="3000" dirty="0" smtClean="0"/>
              <a:t>elivery System</a:t>
            </a:r>
          </a:p>
          <a:p>
            <a:pPr lvl="0">
              <a:buSzPct val="125000"/>
            </a:pPr>
            <a:endParaRPr lang="en-US" sz="500" dirty="0" smtClean="0"/>
          </a:p>
          <a:p>
            <a:pPr lvl="0">
              <a:spcAft>
                <a:spcPts val="600"/>
              </a:spcAft>
            </a:pPr>
            <a:r>
              <a:rPr lang="en-US" sz="3000" dirty="0" smtClean="0"/>
              <a:t>Replacing the Workforce Investment Act of 1998</a:t>
            </a:r>
            <a:endParaRPr lang="en-US" sz="3000" dirty="0"/>
          </a:p>
        </p:txBody>
      </p:sp>
      <p:pic>
        <p:nvPicPr>
          <p:cNvPr id="10" name="Picture 9" descr="Committe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966" y="2004093"/>
            <a:ext cx="2862080" cy="37335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314450" y="1503638"/>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4" name="TextBox 3"/>
          <p:cNvSpPr txBox="1"/>
          <p:nvPr/>
        </p:nvSpPr>
        <p:spPr>
          <a:xfrm>
            <a:off x="3281030" y="1661483"/>
            <a:ext cx="5776567" cy="584775"/>
          </a:xfrm>
          <a:prstGeom prst="rect">
            <a:avLst/>
          </a:prstGeom>
          <a:noFill/>
        </p:spPr>
        <p:txBody>
          <a:bodyPr wrap="square" rtlCol="0">
            <a:spAutoFit/>
          </a:bodyPr>
          <a:lstStyle/>
          <a:p>
            <a:r>
              <a:rPr lang="en-US" sz="3200" b="1" dirty="0" smtClean="0">
                <a:solidFill>
                  <a:srgbClr val="1F497D"/>
                </a:solidFill>
              </a:rPr>
              <a:t>Signed into Law on </a:t>
            </a:r>
            <a:r>
              <a:rPr lang="en-US" sz="3200" b="1" dirty="0" smtClean="0">
                <a:solidFill>
                  <a:srgbClr val="FF0000"/>
                </a:solidFill>
              </a:rPr>
              <a:t>July 22,2014</a:t>
            </a:r>
            <a:endParaRPr lang="en-US" sz="3200" b="1" dirty="0">
              <a:solidFill>
                <a:srgbClr val="FF0000"/>
              </a:solidFill>
            </a:endParaRPr>
          </a:p>
        </p:txBody>
      </p:sp>
    </p:spTree>
    <p:extLst>
      <p:ext uri="{BB962C8B-B14F-4D97-AF65-F5344CB8AC3E}">
        <p14:creationId xmlns:p14="http://schemas.microsoft.com/office/powerpoint/2010/main" val="4345462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2635" y="140745"/>
            <a:ext cx="7860632" cy="1734179"/>
          </a:xfrm>
        </p:spPr>
        <p:txBody>
          <a:bodyPr>
            <a:noAutofit/>
          </a:bodyPr>
          <a:lstStyle/>
          <a:p>
            <a:pPr algn="l">
              <a:defRPr/>
            </a:pPr>
            <a:r>
              <a:rPr lang="en-US" b="1" dirty="0">
                <a:solidFill>
                  <a:srgbClr val="1F497D"/>
                </a:solidFill>
                <a:latin typeface="+mn-lt"/>
              </a:rPr>
              <a:t>Workforce Innovation and Opportunity </a:t>
            </a:r>
            <a:r>
              <a:rPr lang="en-US" b="1" dirty="0" smtClean="0">
                <a:solidFill>
                  <a:srgbClr val="1F497D"/>
                </a:solidFill>
                <a:latin typeface="+mn-lt"/>
              </a:rPr>
              <a:t>Act Implementation</a:t>
            </a:r>
            <a:endParaRPr lang="en-US" b="1" dirty="0">
              <a:solidFill>
                <a:srgbClr val="1F497D"/>
              </a:solidFill>
              <a:latin typeface="+mn-lt"/>
            </a:endParaRPr>
          </a:p>
        </p:txBody>
      </p:sp>
      <p:sp>
        <p:nvSpPr>
          <p:cNvPr id="8" name="Rectangle 7"/>
          <p:cNvSpPr/>
          <p:nvPr/>
        </p:nvSpPr>
        <p:spPr>
          <a:xfrm>
            <a:off x="1314450" y="1848451"/>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5" name="TextBox 4"/>
          <p:cNvSpPr txBox="1"/>
          <p:nvPr/>
        </p:nvSpPr>
        <p:spPr>
          <a:xfrm>
            <a:off x="1010653" y="1974759"/>
            <a:ext cx="7702026" cy="1590179"/>
          </a:xfrm>
          <a:prstGeom prst="rect">
            <a:avLst/>
          </a:prstGeom>
          <a:noFill/>
        </p:spPr>
        <p:txBody>
          <a:bodyPr wrap="square" rtlCol="0">
            <a:spAutoFit/>
          </a:bodyPr>
          <a:lstStyle/>
          <a:p>
            <a:pPr marL="428625" indent="-428625">
              <a:spcBef>
                <a:spcPts val="600"/>
              </a:spcBef>
              <a:spcAft>
                <a:spcPts val="200"/>
              </a:spcAft>
              <a:buFont typeface="Arial" charset="0"/>
              <a:buChar char="•"/>
            </a:pPr>
            <a:r>
              <a:rPr lang="en-US" altLang="en-US" sz="2800" dirty="0">
                <a:solidFill>
                  <a:srgbClr val="000000"/>
                </a:solidFill>
              </a:rPr>
              <a:t>Early implementation was initiated </a:t>
            </a:r>
            <a:r>
              <a:rPr lang="en-US" altLang="en-US" sz="2800" b="1" dirty="0" smtClean="0">
                <a:solidFill>
                  <a:srgbClr val="FF0000"/>
                </a:solidFill>
              </a:rPr>
              <a:t>July 1, 2015</a:t>
            </a:r>
          </a:p>
          <a:p>
            <a:pPr marL="428625" indent="-428625">
              <a:spcBef>
                <a:spcPts val="600"/>
              </a:spcBef>
              <a:spcAft>
                <a:spcPts val="200"/>
              </a:spcAft>
              <a:buFont typeface="Arial" charset="0"/>
              <a:buChar char="•"/>
            </a:pPr>
            <a:r>
              <a:rPr lang="en-US" altLang="en-US" sz="2800" dirty="0" smtClean="0">
                <a:solidFill>
                  <a:srgbClr val="000000"/>
                </a:solidFill>
              </a:rPr>
              <a:t>Actual Implementation Started </a:t>
            </a:r>
            <a:r>
              <a:rPr lang="en-US" altLang="en-US" sz="2800" b="1" dirty="0" smtClean="0">
                <a:solidFill>
                  <a:srgbClr val="FF0000"/>
                </a:solidFill>
              </a:rPr>
              <a:t>July 1, 2016</a:t>
            </a:r>
          </a:p>
          <a:p>
            <a:pPr marL="428625" indent="-428625">
              <a:spcBef>
                <a:spcPts val="600"/>
              </a:spcBef>
              <a:spcAft>
                <a:spcPts val="200"/>
              </a:spcAft>
              <a:buFont typeface="Arial" charset="0"/>
              <a:buChar char="•"/>
            </a:pPr>
            <a:r>
              <a:rPr lang="en-US" altLang="en-US" sz="2800" dirty="0" smtClean="0"/>
              <a:t>Will Continue through </a:t>
            </a:r>
            <a:r>
              <a:rPr lang="en-US" altLang="en-US" sz="2800" b="1" dirty="0" smtClean="0">
                <a:solidFill>
                  <a:srgbClr val="FF0000"/>
                </a:solidFill>
              </a:rPr>
              <a:t>June 30, 2018</a:t>
            </a:r>
            <a:endParaRPr lang="en-US" altLang="en-US" sz="2800" b="1" dirty="0">
              <a:solidFill>
                <a:srgbClr val="FF0000"/>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1382" y="3786997"/>
            <a:ext cx="4405648" cy="2753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9515822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ChangeArrowheads="1"/>
          </p:cNvSpPr>
          <p:nvPr/>
        </p:nvSpPr>
        <p:spPr bwMode="auto">
          <a:xfrm>
            <a:off x="808454" y="186848"/>
            <a:ext cx="7527091" cy="2098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7865" tIns="33338" rIns="67865" bIns="33338">
            <a:spAutoFit/>
          </a:bodyPr>
          <a:lstStyle>
            <a:lvl1pPr>
              <a:spcBef>
                <a:spcPct val="20000"/>
              </a:spcBef>
              <a:buSzPct val="100000"/>
              <a:buChar char="•"/>
              <a:defRPr sz="3200">
                <a:solidFill>
                  <a:schemeClr val="tx1"/>
                </a:solidFill>
                <a:latin typeface="Times" charset="0"/>
                <a:ea typeface="MS PGothic"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0"/>
              </a:spcBef>
              <a:buSzTx/>
              <a:buFontTx/>
              <a:buNone/>
            </a:pPr>
            <a:r>
              <a:rPr lang="en-US" altLang="en-US" sz="4400" b="1" dirty="0" smtClean="0">
                <a:solidFill>
                  <a:srgbClr val="1F497D"/>
                </a:solidFill>
                <a:latin typeface="+mn-lt"/>
                <a:ea typeface="Calibri" charset="0"/>
                <a:cs typeface="Calibri" charset="0"/>
              </a:rPr>
              <a:t>San Joaquin County’s</a:t>
            </a:r>
          </a:p>
          <a:p>
            <a:pPr algn="ctr">
              <a:spcBef>
                <a:spcPct val="0"/>
              </a:spcBef>
              <a:buSzTx/>
              <a:buFontTx/>
              <a:buNone/>
            </a:pPr>
            <a:r>
              <a:rPr lang="en-US" altLang="en-US" sz="4400" b="1" dirty="0" smtClean="0">
                <a:solidFill>
                  <a:srgbClr val="1F497D"/>
                </a:solidFill>
                <a:latin typeface="+mn-lt"/>
                <a:ea typeface="Calibri" charset="0"/>
                <a:cs typeface="Calibri" charset="0"/>
              </a:rPr>
              <a:t>Workforce Development Board </a:t>
            </a:r>
          </a:p>
          <a:p>
            <a:pPr algn="ctr">
              <a:spcBef>
                <a:spcPct val="0"/>
              </a:spcBef>
              <a:buSzTx/>
              <a:buFontTx/>
              <a:buNone/>
            </a:pPr>
            <a:r>
              <a:rPr lang="en-US" altLang="en-US" sz="4400" b="1" dirty="0" smtClean="0">
                <a:solidFill>
                  <a:srgbClr val="1F497D"/>
                </a:solidFill>
                <a:latin typeface="+mn-lt"/>
                <a:ea typeface="Calibri" charset="0"/>
                <a:cs typeface="Calibri" charset="0"/>
              </a:rPr>
              <a:t>Will Consist of</a:t>
            </a:r>
            <a:r>
              <a:rPr lang="is-IS" altLang="en-US" sz="4400" b="1" dirty="0" smtClean="0">
                <a:solidFill>
                  <a:srgbClr val="1F497D"/>
                </a:solidFill>
                <a:latin typeface="+mn-lt"/>
                <a:ea typeface="Calibri" charset="0"/>
                <a:cs typeface="Calibri" charset="0"/>
              </a:rPr>
              <a:t>…</a:t>
            </a:r>
            <a:endParaRPr lang="en-US" altLang="en-US" sz="3300" b="1" dirty="0">
              <a:solidFill>
                <a:srgbClr val="1F497D"/>
              </a:solidFill>
              <a:latin typeface="Calibri" charset="0"/>
              <a:ea typeface="Calibri" charset="0"/>
              <a:cs typeface="Calibri" charset="0"/>
            </a:endParaRPr>
          </a:p>
        </p:txBody>
      </p:sp>
      <p:sp>
        <p:nvSpPr>
          <p:cNvPr id="753667" name="Rectangle 3"/>
          <p:cNvSpPr>
            <a:spLocks noGrp="1" noChangeArrowheads="1"/>
          </p:cNvSpPr>
          <p:nvPr>
            <p:ph type="body" idx="1"/>
          </p:nvPr>
        </p:nvSpPr>
        <p:spPr>
          <a:xfrm>
            <a:off x="3737811" y="2485257"/>
            <a:ext cx="5013157" cy="3083944"/>
          </a:xfrm>
        </p:spPr>
        <p:txBody>
          <a:bodyPr>
            <a:noAutofit/>
          </a:bodyPr>
          <a:lstStyle/>
          <a:p>
            <a:pPr marL="0" indent="0">
              <a:buNone/>
              <a:defRPr/>
            </a:pPr>
            <a:r>
              <a:rPr lang="en-US" altLang="en-US" b="1" dirty="0" smtClean="0">
                <a:solidFill>
                  <a:srgbClr val="FF0000"/>
                </a:solidFill>
              </a:rPr>
              <a:t>15</a:t>
            </a:r>
            <a:r>
              <a:rPr lang="en-US" altLang="en-US" dirty="0" smtClean="0"/>
              <a:t> </a:t>
            </a:r>
            <a:r>
              <a:rPr lang="en-US" altLang="en-US" dirty="0"/>
              <a:t>Business Representatives</a:t>
            </a:r>
          </a:p>
          <a:p>
            <a:pPr marL="0" indent="0">
              <a:buNone/>
              <a:defRPr/>
            </a:pPr>
            <a:r>
              <a:rPr lang="en-US" altLang="en-US" b="1" dirty="0" smtClean="0">
                <a:solidFill>
                  <a:srgbClr val="FF0000"/>
                </a:solidFill>
              </a:rPr>
              <a:t>11</a:t>
            </a:r>
            <a:r>
              <a:rPr lang="en-US" altLang="en-US" dirty="0" smtClean="0"/>
              <a:t> </a:t>
            </a:r>
            <a:r>
              <a:rPr lang="en-US" altLang="en-US" dirty="0"/>
              <a:t>Required </a:t>
            </a:r>
            <a:r>
              <a:rPr lang="en-US" altLang="en-US" dirty="0" smtClean="0"/>
              <a:t>Partners</a:t>
            </a:r>
            <a:r>
              <a:rPr lang="en-US" altLang="en-US" sz="2800" dirty="0" smtClean="0">
                <a:solidFill>
                  <a:srgbClr val="FF0000"/>
                </a:solidFill>
              </a:rPr>
              <a:t>*</a:t>
            </a:r>
            <a:endParaRPr lang="en-US" altLang="en-US" dirty="0">
              <a:solidFill>
                <a:srgbClr val="FF0000"/>
              </a:solidFill>
            </a:endParaRPr>
          </a:p>
          <a:p>
            <a:pPr marL="0" indent="0">
              <a:buNone/>
              <a:defRPr/>
            </a:pPr>
            <a:r>
              <a:rPr lang="en-US" altLang="en-US" b="1" dirty="0">
                <a:solidFill>
                  <a:srgbClr val="FF0000"/>
                </a:solidFill>
              </a:rPr>
              <a:t>3</a:t>
            </a:r>
            <a:r>
              <a:rPr lang="en-US" altLang="en-US" dirty="0"/>
              <a:t> Local </a:t>
            </a:r>
            <a:r>
              <a:rPr lang="en-US" altLang="en-US" dirty="0" smtClean="0"/>
              <a:t>Optional Partners</a:t>
            </a:r>
            <a:endParaRPr lang="en-US" altLang="en-US" dirty="0"/>
          </a:p>
          <a:p>
            <a:pPr marL="0" indent="0">
              <a:lnSpc>
                <a:spcPct val="200000"/>
              </a:lnSpc>
              <a:buNone/>
              <a:defRPr/>
            </a:pPr>
            <a:r>
              <a:rPr lang="en-US" altLang="en-US" b="1" dirty="0" smtClean="0">
                <a:solidFill>
                  <a:schemeClr val="accent1">
                    <a:lumMod val="75000"/>
                  </a:schemeClr>
                </a:solidFill>
              </a:rPr>
              <a:t>Membership Totaling </a:t>
            </a:r>
            <a:r>
              <a:rPr lang="en-US" altLang="en-US" b="1" dirty="0" smtClean="0">
                <a:solidFill>
                  <a:srgbClr val="FF0000"/>
                </a:solidFill>
              </a:rPr>
              <a:t>29</a:t>
            </a:r>
            <a:endParaRPr lang="en-US" altLang="en-US" b="1" dirty="0">
              <a:solidFill>
                <a:srgbClr val="FF0000"/>
              </a:solidFill>
            </a:endParaRPr>
          </a:p>
        </p:txBody>
      </p:sp>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3800" y="2666905"/>
            <a:ext cx="3337758" cy="2427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14450" y="2282555"/>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2" name="TextBox 1"/>
          <p:cNvSpPr txBox="1"/>
          <p:nvPr/>
        </p:nvSpPr>
        <p:spPr>
          <a:xfrm>
            <a:off x="193507" y="5569201"/>
            <a:ext cx="7636043" cy="461665"/>
          </a:xfrm>
          <a:prstGeom prst="rect">
            <a:avLst/>
          </a:prstGeom>
          <a:noFill/>
        </p:spPr>
        <p:txBody>
          <a:bodyPr wrap="square" rtlCol="0">
            <a:spAutoFit/>
          </a:bodyPr>
          <a:lstStyle/>
          <a:p>
            <a:r>
              <a:rPr lang="en-US" sz="2400" b="1" dirty="0" smtClean="0">
                <a:solidFill>
                  <a:srgbClr val="FF0000"/>
                </a:solidFill>
              </a:rPr>
              <a:t>*May represent more than one program</a:t>
            </a:r>
            <a:endParaRPr lang="en-US" sz="2400" b="1" dirty="0">
              <a:solidFill>
                <a:srgbClr val="FF0000"/>
              </a:solidFill>
            </a:endParaRPr>
          </a:p>
        </p:txBody>
      </p:sp>
    </p:spTree>
    <p:extLst>
      <p:ext uri="{BB962C8B-B14F-4D97-AF65-F5344CB8AC3E}">
        <p14:creationId xmlns:p14="http://schemas.microsoft.com/office/powerpoint/2010/main" val="1200193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animEffect transition="in" filter="wipe(left)">
                                      <p:cBhvr>
                                        <p:cTn id="7" dur="500"/>
                                        <p:tgtEl>
                                          <p:spTgt spid="75366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3667">
                                            <p:txEl>
                                              <p:pRg st="1" end="1"/>
                                            </p:txEl>
                                          </p:spTgt>
                                        </p:tgtEl>
                                        <p:attrNameLst>
                                          <p:attrName>style.visibility</p:attrName>
                                        </p:attrNameLst>
                                      </p:cBhvr>
                                      <p:to>
                                        <p:strVal val="visible"/>
                                      </p:to>
                                    </p:set>
                                    <p:animEffect transition="in" filter="wipe(left)">
                                      <p:cBhvr>
                                        <p:cTn id="11" dur="500"/>
                                        <p:tgtEl>
                                          <p:spTgt spid="753667">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3667">
                                            <p:txEl>
                                              <p:pRg st="2" end="2"/>
                                            </p:txEl>
                                          </p:spTgt>
                                        </p:tgtEl>
                                        <p:attrNameLst>
                                          <p:attrName>style.visibility</p:attrName>
                                        </p:attrNameLst>
                                      </p:cBhvr>
                                      <p:to>
                                        <p:strVal val="visible"/>
                                      </p:to>
                                    </p:set>
                                    <p:animEffect transition="in" filter="wipe(left)">
                                      <p:cBhvr>
                                        <p:cTn id="15" dur="500"/>
                                        <p:tgtEl>
                                          <p:spTgt spid="753667">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53667">
                                            <p:txEl>
                                              <p:pRg st="3" end="3"/>
                                            </p:txEl>
                                          </p:spTgt>
                                        </p:tgtEl>
                                        <p:attrNameLst>
                                          <p:attrName>style.visibility</p:attrName>
                                        </p:attrNameLst>
                                      </p:cBhvr>
                                      <p:to>
                                        <p:strVal val="visible"/>
                                      </p:to>
                                    </p:set>
                                    <p:animEffect transition="in" filter="wipe(left)">
                                      <p:cBhvr>
                                        <p:cTn id="19" dur="500"/>
                                        <p:tgtEl>
                                          <p:spTgt spid="753667">
                                            <p:txEl>
                                              <p:pRg st="3" end="3"/>
                                            </p:txEl>
                                          </p:spTgt>
                                        </p:tgtEl>
                                      </p:cBhvr>
                                    </p:animEffect>
                                  </p:childTnLst>
                                </p:cTn>
                              </p:par>
                            </p:childTnLst>
                          </p:cTn>
                        </p:par>
                        <p:par>
                          <p:cTn id="20" fill="hold" nodeType="afterGroup">
                            <p:stCondLst>
                              <p:cond delay="2000"/>
                            </p:stCondLst>
                            <p:childTnLst>
                              <p:par>
                                <p:cTn id="21" presetID="9"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dissolve">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7" grpId="0" build="p" autoUpdateAnimBg="0" advAuto="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ChangeArrowheads="1"/>
          </p:cNvSpPr>
          <p:nvPr/>
        </p:nvSpPr>
        <p:spPr bwMode="auto">
          <a:xfrm>
            <a:off x="-128337" y="27279"/>
            <a:ext cx="9376611" cy="2006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7865" tIns="33338" rIns="67865" bIns="33338">
            <a:spAutoFit/>
          </a:bodyPr>
          <a:lstStyle>
            <a:lvl1pPr>
              <a:spcBef>
                <a:spcPct val="20000"/>
              </a:spcBef>
              <a:buSzPct val="100000"/>
              <a:buChar char="•"/>
              <a:defRPr sz="3200">
                <a:solidFill>
                  <a:schemeClr val="tx1"/>
                </a:solidFill>
                <a:latin typeface="Times" charset="0"/>
                <a:ea typeface="MS PGothic"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0"/>
              </a:spcBef>
              <a:buSzTx/>
              <a:buFontTx/>
              <a:buNone/>
            </a:pPr>
            <a:r>
              <a:rPr lang="en-US" altLang="en-US" sz="4200" b="1" dirty="0" smtClean="0">
                <a:solidFill>
                  <a:srgbClr val="1F497D"/>
                </a:solidFill>
                <a:latin typeface="+mn-lt"/>
                <a:ea typeface="Calibri" charset="0"/>
                <a:cs typeface="Calibri" charset="0"/>
              </a:rPr>
              <a:t>Representation of San </a:t>
            </a:r>
            <a:r>
              <a:rPr lang="en-US" altLang="en-US" sz="4200" b="1" dirty="0">
                <a:solidFill>
                  <a:srgbClr val="1F497D"/>
                </a:solidFill>
                <a:latin typeface="+mn-lt"/>
                <a:ea typeface="Calibri" charset="0"/>
                <a:cs typeface="Calibri" charset="0"/>
              </a:rPr>
              <a:t>Joaquin County’s</a:t>
            </a:r>
          </a:p>
          <a:p>
            <a:pPr algn="ctr">
              <a:spcBef>
                <a:spcPct val="0"/>
              </a:spcBef>
              <a:buSzTx/>
              <a:buFontTx/>
              <a:buNone/>
            </a:pPr>
            <a:r>
              <a:rPr lang="en-US" altLang="en-US" sz="4200" b="1" dirty="0">
                <a:solidFill>
                  <a:srgbClr val="1F497D"/>
                </a:solidFill>
                <a:latin typeface="+mn-lt"/>
                <a:ea typeface="Calibri" charset="0"/>
                <a:cs typeface="Calibri" charset="0"/>
              </a:rPr>
              <a:t>Workforce Development Board </a:t>
            </a:r>
          </a:p>
          <a:p>
            <a:pPr algn="ctr">
              <a:spcBef>
                <a:spcPct val="0"/>
              </a:spcBef>
              <a:buSzTx/>
              <a:buFontTx/>
              <a:buNone/>
            </a:pPr>
            <a:r>
              <a:rPr lang="en-US" altLang="en-US" sz="4200" b="1" dirty="0">
                <a:solidFill>
                  <a:srgbClr val="1F497D"/>
                </a:solidFill>
                <a:latin typeface="+mn-lt"/>
                <a:ea typeface="Calibri" charset="0"/>
                <a:cs typeface="Calibri" charset="0"/>
              </a:rPr>
              <a:t>Will Consist </a:t>
            </a:r>
            <a:r>
              <a:rPr lang="en-US" altLang="en-US" sz="4200" b="1" dirty="0" smtClean="0">
                <a:solidFill>
                  <a:srgbClr val="1F497D"/>
                </a:solidFill>
                <a:latin typeface="+mn-lt"/>
                <a:ea typeface="Calibri" charset="0"/>
                <a:cs typeface="Calibri" charset="0"/>
              </a:rPr>
              <a:t>of</a:t>
            </a:r>
            <a:r>
              <a:rPr lang="is-IS" altLang="en-US" sz="4200" b="1" dirty="0" smtClean="0">
                <a:solidFill>
                  <a:srgbClr val="1F497D"/>
                </a:solidFill>
                <a:latin typeface="+mn-lt"/>
                <a:ea typeface="Calibri" charset="0"/>
                <a:cs typeface="Calibri" charset="0"/>
              </a:rPr>
              <a:t>…</a:t>
            </a:r>
            <a:endParaRPr lang="en-US" altLang="en-US" sz="4200" b="1" dirty="0">
              <a:solidFill>
                <a:srgbClr val="1F497D"/>
              </a:solidFill>
              <a:latin typeface="Calibri" charset="0"/>
              <a:ea typeface="Calibri" charset="0"/>
              <a:cs typeface="Calibri" charset="0"/>
            </a:endParaRPr>
          </a:p>
        </p:txBody>
      </p:sp>
      <p:sp>
        <p:nvSpPr>
          <p:cNvPr id="753667" name="Rectangle 3"/>
          <p:cNvSpPr>
            <a:spLocks noGrp="1" noChangeArrowheads="1"/>
          </p:cNvSpPr>
          <p:nvPr>
            <p:ph type="body" idx="1"/>
          </p:nvPr>
        </p:nvSpPr>
        <p:spPr>
          <a:xfrm>
            <a:off x="3296653" y="2088688"/>
            <a:ext cx="5415210" cy="4079501"/>
          </a:xfrm>
        </p:spPr>
        <p:txBody>
          <a:bodyPr>
            <a:normAutofit fontScale="77500" lnSpcReduction="20000"/>
          </a:bodyPr>
          <a:lstStyle/>
          <a:p>
            <a:pPr marL="0" indent="0">
              <a:buNone/>
            </a:pPr>
            <a:r>
              <a:rPr lang="en-US" altLang="en-US" sz="2800" dirty="0" smtClean="0">
                <a:ea typeface="MS PGothic" charset="-128"/>
              </a:rPr>
              <a:t>15 </a:t>
            </a:r>
            <a:r>
              <a:rPr lang="en-US" altLang="en-US" sz="2800" dirty="0">
                <a:ea typeface="MS PGothic" charset="-128"/>
              </a:rPr>
              <a:t>Business Organizations (R)</a:t>
            </a:r>
          </a:p>
          <a:p>
            <a:pPr marL="0" indent="0">
              <a:buNone/>
            </a:pPr>
            <a:r>
              <a:rPr lang="en-US" altLang="en-US" sz="2800" dirty="0">
                <a:ea typeface="MS PGothic" charset="-128"/>
              </a:rPr>
              <a:t>4</a:t>
            </a:r>
            <a:r>
              <a:rPr lang="en-US" altLang="en-US" sz="2800" dirty="0" smtClean="0">
                <a:ea typeface="MS PGothic" charset="-128"/>
              </a:rPr>
              <a:t> </a:t>
            </a:r>
            <a:r>
              <a:rPr lang="en-US" altLang="en-US" sz="2800" dirty="0">
                <a:ea typeface="MS PGothic" charset="-128"/>
              </a:rPr>
              <a:t>Labor Representatives (R)</a:t>
            </a:r>
          </a:p>
          <a:p>
            <a:pPr marL="0" indent="0">
              <a:buNone/>
            </a:pPr>
            <a:r>
              <a:rPr lang="en-US" altLang="en-US" sz="2800" dirty="0">
                <a:ea typeface="MS PGothic" charset="-128"/>
              </a:rPr>
              <a:t>1 Apprenticeship Program (R)</a:t>
            </a:r>
          </a:p>
          <a:p>
            <a:pPr marL="0" indent="0">
              <a:buNone/>
            </a:pPr>
            <a:r>
              <a:rPr lang="en-US" altLang="en-US" sz="2800" dirty="0">
                <a:ea typeface="MS PGothic" charset="-128"/>
              </a:rPr>
              <a:t>1 CBO Serving Target Groups (O)</a:t>
            </a:r>
          </a:p>
          <a:p>
            <a:pPr marL="0" indent="0">
              <a:buNone/>
            </a:pPr>
            <a:r>
              <a:rPr lang="en-US" altLang="en-US" sz="2800" dirty="0">
                <a:ea typeface="MS PGothic" charset="-128"/>
              </a:rPr>
              <a:t>1 Youth Serving Organization (O)</a:t>
            </a:r>
          </a:p>
          <a:p>
            <a:pPr marL="0" indent="0">
              <a:buNone/>
            </a:pPr>
            <a:r>
              <a:rPr lang="en-US" altLang="en-US" sz="2800" dirty="0">
                <a:ea typeface="MS PGothic" charset="-128"/>
              </a:rPr>
              <a:t>1 Adult </a:t>
            </a:r>
            <a:r>
              <a:rPr lang="en-US" altLang="en-US" sz="2800" dirty="0" smtClean="0">
                <a:ea typeface="MS PGothic" charset="-128"/>
              </a:rPr>
              <a:t>Education and Literacy </a:t>
            </a:r>
            <a:r>
              <a:rPr lang="en-US" altLang="en-US" sz="2800" dirty="0">
                <a:ea typeface="MS PGothic" charset="-128"/>
              </a:rPr>
              <a:t>(R)</a:t>
            </a:r>
          </a:p>
          <a:p>
            <a:pPr marL="0" indent="0">
              <a:buNone/>
            </a:pPr>
            <a:r>
              <a:rPr lang="en-US" altLang="en-US" sz="2800" dirty="0">
                <a:ea typeface="MS PGothic" charset="-128"/>
              </a:rPr>
              <a:t>1 Higher </a:t>
            </a:r>
            <a:r>
              <a:rPr lang="en-US" altLang="en-US" sz="2800" dirty="0" smtClean="0">
                <a:ea typeface="MS PGothic" charset="-128"/>
              </a:rPr>
              <a:t>Education and Literacy </a:t>
            </a:r>
            <a:r>
              <a:rPr lang="en-US" altLang="en-US" sz="2800" dirty="0">
                <a:ea typeface="MS PGothic" charset="-128"/>
              </a:rPr>
              <a:t>(R)</a:t>
            </a:r>
          </a:p>
          <a:p>
            <a:pPr marL="0" indent="0">
              <a:buNone/>
            </a:pPr>
            <a:r>
              <a:rPr lang="en-US" altLang="en-US" sz="2800" dirty="0">
                <a:ea typeface="MS PGothic" charset="-128"/>
              </a:rPr>
              <a:t>1 Economic and Community Development (R)</a:t>
            </a:r>
          </a:p>
          <a:p>
            <a:pPr marL="0" indent="0">
              <a:buNone/>
            </a:pPr>
            <a:r>
              <a:rPr lang="en-US" altLang="en-US" sz="2800" dirty="0">
                <a:ea typeface="MS PGothic" charset="-128"/>
              </a:rPr>
              <a:t>1 Wagner-</a:t>
            </a:r>
            <a:r>
              <a:rPr lang="en-US" altLang="en-US" sz="2800" dirty="0" err="1">
                <a:ea typeface="MS PGothic" charset="-128"/>
              </a:rPr>
              <a:t>Peyzer</a:t>
            </a:r>
            <a:r>
              <a:rPr lang="en-US" altLang="en-US" sz="2800" dirty="0">
                <a:ea typeface="MS PGothic" charset="-128"/>
              </a:rPr>
              <a:t> Program (R)</a:t>
            </a:r>
          </a:p>
          <a:p>
            <a:pPr marL="0" indent="0">
              <a:buNone/>
            </a:pPr>
            <a:r>
              <a:rPr lang="en-US" altLang="en-US" sz="2800" dirty="0">
                <a:ea typeface="MS PGothic" charset="-128"/>
              </a:rPr>
              <a:t>1 Title IV Vocational Rehabilitation (R)</a:t>
            </a:r>
          </a:p>
          <a:p>
            <a:pPr marL="0" indent="0">
              <a:buNone/>
            </a:pPr>
            <a:r>
              <a:rPr lang="en-US" altLang="en-US" sz="2800" dirty="0">
                <a:ea typeface="MS PGothic" charset="-128"/>
              </a:rPr>
              <a:t>1 Public Assistance / </a:t>
            </a:r>
            <a:r>
              <a:rPr lang="en-US" altLang="en-US" sz="2800" dirty="0" err="1">
                <a:ea typeface="MS PGothic" charset="-128"/>
              </a:rPr>
              <a:t>CalWORKS</a:t>
            </a:r>
            <a:r>
              <a:rPr lang="en-US" altLang="en-US" sz="2800" dirty="0">
                <a:ea typeface="MS PGothic" charset="-128"/>
              </a:rPr>
              <a:t> (R)</a:t>
            </a:r>
          </a:p>
          <a:p>
            <a:pPr marL="0" indent="0">
              <a:buNone/>
            </a:pPr>
            <a:r>
              <a:rPr lang="en-US" altLang="en-US" sz="2800" dirty="0">
                <a:ea typeface="MS PGothic" charset="-128"/>
              </a:rPr>
              <a:t>1 San Joaquin Probation (O)</a:t>
            </a:r>
          </a:p>
          <a:p>
            <a:pPr marL="0" indent="0">
              <a:buNone/>
            </a:pPr>
            <a:endParaRPr lang="en-US" altLang="en-US" sz="1425" dirty="0">
              <a:ea typeface="MS PGothic" charset="-128"/>
            </a:endParaRPr>
          </a:p>
        </p:txBody>
      </p:sp>
      <p:pic>
        <p:nvPicPr>
          <p:cNvPr id="19461"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25580" y="2161564"/>
            <a:ext cx="2318146" cy="3488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p:nvPr/>
        </p:nvSpPr>
        <p:spPr>
          <a:xfrm>
            <a:off x="1314450" y="2028228"/>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4983640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animEffect transition="in" filter="wipe(left)">
                                      <p:cBhvr>
                                        <p:cTn id="7" dur="500"/>
                                        <p:tgtEl>
                                          <p:spTgt spid="75366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3667">
                                            <p:txEl>
                                              <p:pRg st="1" end="1"/>
                                            </p:txEl>
                                          </p:spTgt>
                                        </p:tgtEl>
                                        <p:attrNameLst>
                                          <p:attrName>style.visibility</p:attrName>
                                        </p:attrNameLst>
                                      </p:cBhvr>
                                      <p:to>
                                        <p:strVal val="visible"/>
                                      </p:to>
                                    </p:set>
                                    <p:animEffect transition="in" filter="wipe(left)">
                                      <p:cBhvr>
                                        <p:cTn id="11" dur="500"/>
                                        <p:tgtEl>
                                          <p:spTgt spid="753667">
                                            <p:txEl>
                                              <p:pRg st="1" end="1"/>
                                            </p:txEl>
                                          </p:spTgt>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3667">
                                            <p:txEl>
                                              <p:pRg st="2" end="2"/>
                                            </p:txEl>
                                          </p:spTgt>
                                        </p:tgtEl>
                                        <p:attrNameLst>
                                          <p:attrName>style.visibility</p:attrName>
                                        </p:attrNameLst>
                                      </p:cBhvr>
                                      <p:to>
                                        <p:strVal val="visible"/>
                                      </p:to>
                                    </p:set>
                                    <p:animEffect transition="in" filter="wipe(left)">
                                      <p:cBhvr>
                                        <p:cTn id="15" dur="500"/>
                                        <p:tgtEl>
                                          <p:spTgt spid="753667">
                                            <p:txEl>
                                              <p:pRg st="2" end="2"/>
                                            </p:txEl>
                                          </p:spTgt>
                                        </p:tgtEl>
                                      </p:cBhvr>
                                    </p:animEffect>
                                  </p:childTnLst>
                                </p:cTn>
                              </p:par>
                            </p:childTnLst>
                          </p:cTn>
                        </p:par>
                        <p:par>
                          <p:cTn id="16" fill="hold" nodeType="afterGroup">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753667">
                                            <p:txEl>
                                              <p:pRg st="3" end="3"/>
                                            </p:txEl>
                                          </p:spTgt>
                                        </p:tgtEl>
                                        <p:attrNameLst>
                                          <p:attrName>style.visibility</p:attrName>
                                        </p:attrNameLst>
                                      </p:cBhvr>
                                      <p:to>
                                        <p:strVal val="visible"/>
                                      </p:to>
                                    </p:set>
                                    <p:animEffect transition="in" filter="wipe(left)">
                                      <p:cBhvr>
                                        <p:cTn id="19" dur="500"/>
                                        <p:tgtEl>
                                          <p:spTgt spid="753667">
                                            <p:txEl>
                                              <p:pRg st="3" end="3"/>
                                            </p:txEl>
                                          </p:spTgt>
                                        </p:tgtEl>
                                      </p:cBhvr>
                                    </p:animEffect>
                                  </p:childTnLst>
                                </p:cTn>
                              </p:par>
                            </p:childTnLst>
                          </p:cTn>
                        </p:par>
                        <p:par>
                          <p:cTn id="20" fill="hold" nodeType="afterGroup">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753667">
                                            <p:txEl>
                                              <p:pRg st="4" end="4"/>
                                            </p:txEl>
                                          </p:spTgt>
                                        </p:tgtEl>
                                        <p:attrNameLst>
                                          <p:attrName>style.visibility</p:attrName>
                                        </p:attrNameLst>
                                      </p:cBhvr>
                                      <p:to>
                                        <p:strVal val="visible"/>
                                      </p:to>
                                    </p:set>
                                    <p:animEffect transition="in" filter="wipe(left)">
                                      <p:cBhvr>
                                        <p:cTn id="23" dur="500"/>
                                        <p:tgtEl>
                                          <p:spTgt spid="753667">
                                            <p:txEl>
                                              <p:pRg st="4" end="4"/>
                                            </p:txEl>
                                          </p:spTgt>
                                        </p:tgtEl>
                                      </p:cBhvr>
                                    </p:animEffect>
                                  </p:childTnLst>
                                </p:cTn>
                              </p:par>
                            </p:childTnLst>
                          </p:cTn>
                        </p:par>
                        <p:par>
                          <p:cTn id="24" fill="hold" nodeType="afterGroup">
                            <p:stCondLst>
                              <p:cond delay="2500"/>
                            </p:stCondLst>
                            <p:childTnLst>
                              <p:par>
                                <p:cTn id="25" presetID="22" presetClass="entr" presetSubtype="8" fill="hold" grpId="0" nodeType="afterEffect">
                                  <p:stCondLst>
                                    <p:cond delay="0"/>
                                  </p:stCondLst>
                                  <p:childTnLst>
                                    <p:set>
                                      <p:cBhvr>
                                        <p:cTn id="26" dur="1" fill="hold">
                                          <p:stCondLst>
                                            <p:cond delay="0"/>
                                          </p:stCondLst>
                                        </p:cTn>
                                        <p:tgtEl>
                                          <p:spTgt spid="753667">
                                            <p:txEl>
                                              <p:pRg st="5" end="5"/>
                                            </p:txEl>
                                          </p:spTgt>
                                        </p:tgtEl>
                                        <p:attrNameLst>
                                          <p:attrName>style.visibility</p:attrName>
                                        </p:attrNameLst>
                                      </p:cBhvr>
                                      <p:to>
                                        <p:strVal val="visible"/>
                                      </p:to>
                                    </p:set>
                                    <p:animEffect transition="in" filter="wipe(left)">
                                      <p:cBhvr>
                                        <p:cTn id="27" dur="500"/>
                                        <p:tgtEl>
                                          <p:spTgt spid="753667">
                                            <p:txEl>
                                              <p:pRg st="5" end="5"/>
                                            </p:txEl>
                                          </p:spTgt>
                                        </p:tgtEl>
                                      </p:cBhvr>
                                    </p:animEffect>
                                  </p:childTnLst>
                                </p:cTn>
                              </p:par>
                            </p:childTnLst>
                          </p:cTn>
                        </p:par>
                        <p:par>
                          <p:cTn id="28" fill="hold" nodeType="afterGroup">
                            <p:stCondLst>
                              <p:cond delay="3000"/>
                            </p:stCondLst>
                            <p:childTnLst>
                              <p:par>
                                <p:cTn id="29" presetID="22" presetClass="entr" presetSubtype="8" fill="hold" grpId="0" nodeType="afterEffect">
                                  <p:stCondLst>
                                    <p:cond delay="0"/>
                                  </p:stCondLst>
                                  <p:childTnLst>
                                    <p:set>
                                      <p:cBhvr>
                                        <p:cTn id="30" dur="1" fill="hold">
                                          <p:stCondLst>
                                            <p:cond delay="0"/>
                                          </p:stCondLst>
                                        </p:cTn>
                                        <p:tgtEl>
                                          <p:spTgt spid="753667">
                                            <p:txEl>
                                              <p:pRg st="6" end="6"/>
                                            </p:txEl>
                                          </p:spTgt>
                                        </p:tgtEl>
                                        <p:attrNameLst>
                                          <p:attrName>style.visibility</p:attrName>
                                        </p:attrNameLst>
                                      </p:cBhvr>
                                      <p:to>
                                        <p:strVal val="visible"/>
                                      </p:to>
                                    </p:set>
                                    <p:animEffect transition="in" filter="wipe(left)">
                                      <p:cBhvr>
                                        <p:cTn id="31" dur="500"/>
                                        <p:tgtEl>
                                          <p:spTgt spid="753667">
                                            <p:txEl>
                                              <p:pRg st="6" end="6"/>
                                            </p:txEl>
                                          </p:spTgt>
                                        </p:tgtEl>
                                      </p:cBhvr>
                                    </p:animEffect>
                                  </p:childTnLst>
                                </p:cTn>
                              </p:par>
                            </p:childTnLst>
                          </p:cTn>
                        </p:par>
                        <p:par>
                          <p:cTn id="32" fill="hold" nodeType="afterGroup">
                            <p:stCondLst>
                              <p:cond delay="3500"/>
                            </p:stCondLst>
                            <p:childTnLst>
                              <p:par>
                                <p:cTn id="33" presetID="22" presetClass="entr" presetSubtype="8" fill="hold" grpId="0" nodeType="afterEffect">
                                  <p:stCondLst>
                                    <p:cond delay="0"/>
                                  </p:stCondLst>
                                  <p:childTnLst>
                                    <p:set>
                                      <p:cBhvr>
                                        <p:cTn id="34" dur="1" fill="hold">
                                          <p:stCondLst>
                                            <p:cond delay="0"/>
                                          </p:stCondLst>
                                        </p:cTn>
                                        <p:tgtEl>
                                          <p:spTgt spid="753667">
                                            <p:txEl>
                                              <p:pRg st="7" end="7"/>
                                            </p:txEl>
                                          </p:spTgt>
                                        </p:tgtEl>
                                        <p:attrNameLst>
                                          <p:attrName>style.visibility</p:attrName>
                                        </p:attrNameLst>
                                      </p:cBhvr>
                                      <p:to>
                                        <p:strVal val="visible"/>
                                      </p:to>
                                    </p:set>
                                    <p:animEffect transition="in" filter="wipe(left)">
                                      <p:cBhvr>
                                        <p:cTn id="35" dur="500"/>
                                        <p:tgtEl>
                                          <p:spTgt spid="753667">
                                            <p:txEl>
                                              <p:pRg st="7" end="7"/>
                                            </p:txEl>
                                          </p:spTgt>
                                        </p:tgtEl>
                                      </p:cBhvr>
                                    </p:animEffect>
                                  </p:childTnLst>
                                </p:cTn>
                              </p:par>
                            </p:childTnLst>
                          </p:cTn>
                        </p:par>
                        <p:par>
                          <p:cTn id="36" fill="hold" nodeType="afterGroup">
                            <p:stCondLst>
                              <p:cond delay="4000"/>
                            </p:stCondLst>
                            <p:childTnLst>
                              <p:par>
                                <p:cTn id="37" presetID="22" presetClass="entr" presetSubtype="8" fill="hold" grpId="0" nodeType="afterEffect">
                                  <p:stCondLst>
                                    <p:cond delay="0"/>
                                  </p:stCondLst>
                                  <p:childTnLst>
                                    <p:set>
                                      <p:cBhvr>
                                        <p:cTn id="38" dur="1" fill="hold">
                                          <p:stCondLst>
                                            <p:cond delay="0"/>
                                          </p:stCondLst>
                                        </p:cTn>
                                        <p:tgtEl>
                                          <p:spTgt spid="753667">
                                            <p:txEl>
                                              <p:pRg st="8" end="8"/>
                                            </p:txEl>
                                          </p:spTgt>
                                        </p:tgtEl>
                                        <p:attrNameLst>
                                          <p:attrName>style.visibility</p:attrName>
                                        </p:attrNameLst>
                                      </p:cBhvr>
                                      <p:to>
                                        <p:strVal val="visible"/>
                                      </p:to>
                                    </p:set>
                                    <p:animEffect transition="in" filter="wipe(left)">
                                      <p:cBhvr>
                                        <p:cTn id="39" dur="500"/>
                                        <p:tgtEl>
                                          <p:spTgt spid="753667">
                                            <p:txEl>
                                              <p:pRg st="8" end="8"/>
                                            </p:txEl>
                                          </p:spTgt>
                                        </p:tgtEl>
                                      </p:cBhvr>
                                    </p:animEffect>
                                  </p:childTnLst>
                                </p:cTn>
                              </p:par>
                            </p:childTnLst>
                          </p:cTn>
                        </p:par>
                        <p:par>
                          <p:cTn id="40" fill="hold" nodeType="afterGroup">
                            <p:stCondLst>
                              <p:cond delay="4500"/>
                            </p:stCondLst>
                            <p:childTnLst>
                              <p:par>
                                <p:cTn id="41" presetID="22" presetClass="entr" presetSubtype="8" fill="hold" grpId="0" nodeType="afterEffect">
                                  <p:stCondLst>
                                    <p:cond delay="0"/>
                                  </p:stCondLst>
                                  <p:childTnLst>
                                    <p:set>
                                      <p:cBhvr>
                                        <p:cTn id="42" dur="1" fill="hold">
                                          <p:stCondLst>
                                            <p:cond delay="0"/>
                                          </p:stCondLst>
                                        </p:cTn>
                                        <p:tgtEl>
                                          <p:spTgt spid="753667">
                                            <p:txEl>
                                              <p:pRg st="9" end="9"/>
                                            </p:txEl>
                                          </p:spTgt>
                                        </p:tgtEl>
                                        <p:attrNameLst>
                                          <p:attrName>style.visibility</p:attrName>
                                        </p:attrNameLst>
                                      </p:cBhvr>
                                      <p:to>
                                        <p:strVal val="visible"/>
                                      </p:to>
                                    </p:set>
                                    <p:animEffect transition="in" filter="wipe(left)">
                                      <p:cBhvr>
                                        <p:cTn id="43" dur="500"/>
                                        <p:tgtEl>
                                          <p:spTgt spid="753667">
                                            <p:txEl>
                                              <p:pRg st="9" end="9"/>
                                            </p:txEl>
                                          </p:spTgt>
                                        </p:tgtEl>
                                      </p:cBhvr>
                                    </p:animEffect>
                                  </p:childTnLst>
                                </p:cTn>
                              </p:par>
                            </p:childTnLst>
                          </p:cTn>
                        </p:par>
                        <p:par>
                          <p:cTn id="44" fill="hold" nodeType="afterGroup">
                            <p:stCondLst>
                              <p:cond delay="5000"/>
                            </p:stCondLst>
                            <p:childTnLst>
                              <p:par>
                                <p:cTn id="45" presetID="22" presetClass="entr" presetSubtype="8" fill="hold" grpId="0" nodeType="afterEffect">
                                  <p:stCondLst>
                                    <p:cond delay="0"/>
                                  </p:stCondLst>
                                  <p:childTnLst>
                                    <p:set>
                                      <p:cBhvr>
                                        <p:cTn id="46" dur="1" fill="hold">
                                          <p:stCondLst>
                                            <p:cond delay="0"/>
                                          </p:stCondLst>
                                        </p:cTn>
                                        <p:tgtEl>
                                          <p:spTgt spid="753667">
                                            <p:txEl>
                                              <p:pRg st="10" end="10"/>
                                            </p:txEl>
                                          </p:spTgt>
                                        </p:tgtEl>
                                        <p:attrNameLst>
                                          <p:attrName>style.visibility</p:attrName>
                                        </p:attrNameLst>
                                      </p:cBhvr>
                                      <p:to>
                                        <p:strVal val="visible"/>
                                      </p:to>
                                    </p:set>
                                    <p:animEffect transition="in" filter="wipe(left)">
                                      <p:cBhvr>
                                        <p:cTn id="47" dur="500"/>
                                        <p:tgtEl>
                                          <p:spTgt spid="753667">
                                            <p:txEl>
                                              <p:pRg st="10" end="10"/>
                                            </p:txEl>
                                          </p:spTgt>
                                        </p:tgtEl>
                                      </p:cBhvr>
                                    </p:animEffect>
                                  </p:childTnLst>
                                </p:cTn>
                              </p:par>
                            </p:childTnLst>
                          </p:cTn>
                        </p:par>
                        <p:par>
                          <p:cTn id="48" fill="hold" nodeType="afterGroup">
                            <p:stCondLst>
                              <p:cond delay="5500"/>
                            </p:stCondLst>
                            <p:childTnLst>
                              <p:par>
                                <p:cTn id="49" presetID="22" presetClass="entr" presetSubtype="8" fill="hold" grpId="0" nodeType="afterEffect">
                                  <p:stCondLst>
                                    <p:cond delay="0"/>
                                  </p:stCondLst>
                                  <p:childTnLst>
                                    <p:set>
                                      <p:cBhvr>
                                        <p:cTn id="50" dur="1" fill="hold">
                                          <p:stCondLst>
                                            <p:cond delay="0"/>
                                          </p:stCondLst>
                                        </p:cTn>
                                        <p:tgtEl>
                                          <p:spTgt spid="753667">
                                            <p:txEl>
                                              <p:pRg st="11" end="11"/>
                                            </p:txEl>
                                          </p:spTgt>
                                        </p:tgtEl>
                                        <p:attrNameLst>
                                          <p:attrName>style.visibility</p:attrName>
                                        </p:attrNameLst>
                                      </p:cBhvr>
                                      <p:to>
                                        <p:strVal val="visible"/>
                                      </p:to>
                                    </p:set>
                                    <p:animEffect transition="in" filter="wipe(left)">
                                      <p:cBhvr>
                                        <p:cTn id="51" dur="500"/>
                                        <p:tgtEl>
                                          <p:spTgt spid="753667">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7" grpId="0" build="p" autoUpdateAnimBg="0" advAuto="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316661"/>
            <a:ext cx="8491538" cy="1143000"/>
          </a:xfrm>
        </p:spPr>
        <p:txBody>
          <a:bodyPr>
            <a:noAutofit/>
          </a:bodyPr>
          <a:lstStyle/>
          <a:p>
            <a:pPr algn="l"/>
            <a:r>
              <a:rPr lang="en-US" b="1" dirty="0" smtClean="0">
                <a:solidFill>
                  <a:srgbClr val="1F497D"/>
                </a:solidFill>
              </a:rPr>
              <a:t>Application for Initial Area Designation and Board Certification</a:t>
            </a:r>
            <a:endParaRPr lang="en-US" dirty="0">
              <a:solidFill>
                <a:srgbClr val="1F497D"/>
              </a:solidFill>
            </a:endParaRPr>
          </a:p>
        </p:txBody>
      </p:sp>
      <p:sp>
        <p:nvSpPr>
          <p:cNvPr id="8" name="Rectangle 7"/>
          <p:cNvSpPr/>
          <p:nvPr/>
        </p:nvSpPr>
        <p:spPr>
          <a:xfrm>
            <a:off x="228600" y="1618400"/>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sp>
        <p:nvSpPr>
          <p:cNvPr id="5" name="TextBox 4"/>
          <p:cNvSpPr txBox="1"/>
          <p:nvPr/>
        </p:nvSpPr>
        <p:spPr>
          <a:xfrm>
            <a:off x="4199815" y="2051713"/>
            <a:ext cx="4715585" cy="2492990"/>
          </a:xfrm>
          <a:prstGeom prst="rect">
            <a:avLst/>
          </a:prstGeom>
          <a:noFill/>
        </p:spPr>
        <p:txBody>
          <a:bodyPr wrap="square" rtlCol="0">
            <a:spAutoFit/>
          </a:bodyPr>
          <a:lstStyle/>
          <a:p>
            <a:pPr>
              <a:buSzPct val="125000"/>
            </a:pPr>
            <a:r>
              <a:rPr lang="en-US" sz="3600" b="1" dirty="0" smtClean="0">
                <a:solidFill>
                  <a:srgbClr val="3B6157"/>
                </a:solidFill>
              </a:rPr>
              <a:t>Requirements</a:t>
            </a:r>
          </a:p>
          <a:p>
            <a:pPr marL="342900" indent="-342900">
              <a:buSzPct val="125000"/>
              <a:buFont typeface="Arial" charset="0"/>
              <a:buChar char="•"/>
            </a:pPr>
            <a:r>
              <a:rPr lang="en-US" sz="3000" dirty="0" smtClean="0"/>
              <a:t>Local </a:t>
            </a:r>
            <a:r>
              <a:rPr lang="en-US" sz="3000" dirty="0"/>
              <a:t>Area Designation </a:t>
            </a:r>
          </a:p>
          <a:p>
            <a:pPr marL="342900" indent="-342900">
              <a:buSzPct val="125000"/>
              <a:buFont typeface="Arial" charset="0"/>
              <a:buChar char="•"/>
            </a:pPr>
            <a:r>
              <a:rPr lang="en-US" sz="3000" dirty="0" smtClean="0"/>
              <a:t>Local </a:t>
            </a:r>
            <a:r>
              <a:rPr lang="en-US" sz="3000" dirty="0"/>
              <a:t>Board Certification</a:t>
            </a:r>
          </a:p>
          <a:p>
            <a:pPr marL="342900" indent="-342900">
              <a:buSzPct val="125000"/>
              <a:buFont typeface="Arial" charset="0"/>
              <a:buChar char="•"/>
            </a:pPr>
            <a:r>
              <a:rPr lang="en-US" sz="3000" dirty="0"/>
              <a:t>Performance Excellence </a:t>
            </a:r>
          </a:p>
          <a:p>
            <a:pPr marL="342900" indent="-342900">
              <a:buSzPct val="125000"/>
              <a:buFont typeface="Arial" charset="0"/>
              <a:buChar char="•"/>
            </a:pPr>
            <a:r>
              <a:rPr lang="en-US" sz="3000" dirty="0"/>
              <a:t>Fiscal Integrity</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4638" y="2241999"/>
            <a:ext cx="3620310" cy="2624725"/>
          </a:xfrm>
          <a:prstGeom prst="rect">
            <a:avLst/>
          </a:prstGeom>
        </p:spPr>
      </p:pic>
    </p:spTree>
    <p:extLst>
      <p:ext uri="{BB962C8B-B14F-4D97-AF65-F5344CB8AC3E}">
        <p14:creationId xmlns:p14="http://schemas.microsoft.com/office/powerpoint/2010/main" val="5738768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757" y="306908"/>
            <a:ext cx="8710864" cy="1232098"/>
          </a:xfrm>
        </p:spPr>
        <p:txBody>
          <a:bodyPr>
            <a:noAutofit/>
          </a:bodyPr>
          <a:lstStyle/>
          <a:p>
            <a:pPr algn="l">
              <a:lnSpc>
                <a:spcPct val="90000"/>
              </a:lnSpc>
            </a:pPr>
            <a:r>
              <a:rPr lang="en-US" b="1" dirty="0">
                <a:solidFill>
                  <a:srgbClr val="1F497D"/>
                </a:solidFill>
                <a:latin typeface="+mn-lt"/>
              </a:rPr>
              <a:t>San Joaquin County’s </a:t>
            </a:r>
            <a:r>
              <a:rPr lang="en-US" b="1" dirty="0" smtClean="0">
                <a:solidFill>
                  <a:srgbClr val="1F497D"/>
                </a:solidFill>
                <a:latin typeface="+mn-lt"/>
              </a:rPr>
              <a:t/>
            </a:r>
            <a:br>
              <a:rPr lang="en-US" b="1" dirty="0" smtClean="0">
                <a:solidFill>
                  <a:srgbClr val="1F497D"/>
                </a:solidFill>
                <a:latin typeface="+mn-lt"/>
              </a:rPr>
            </a:br>
            <a:r>
              <a:rPr lang="en-US" b="1" dirty="0" smtClean="0">
                <a:solidFill>
                  <a:srgbClr val="1F497D"/>
                </a:solidFill>
                <a:latin typeface="+mn-lt"/>
              </a:rPr>
              <a:t>Workforce </a:t>
            </a:r>
            <a:r>
              <a:rPr lang="en-US" b="1" dirty="0">
                <a:solidFill>
                  <a:srgbClr val="1F497D"/>
                </a:solidFill>
                <a:latin typeface="+mn-lt"/>
              </a:rPr>
              <a:t>Investment </a:t>
            </a:r>
            <a:r>
              <a:rPr lang="en-US" b="1" dirty="0" smtClean="0">
                <a:solidFill>
                  <a:srgbClr val="1F497D"/>
                </a:solidFill>
                <a:latin typeface="+mn-lt"/>
              </a:rPr>
              <a:t>Board</a:t>
            </a:r>
            <a:br>
              <a:rPr lang="en-US" b="1" dirty="0" smtClean="0">
                <a:solidFill>
                  <a:srgbClr val="1F497D"/>
                </a:solidFill>
                <a:latin typeface="+mn-lt"/>
              </a:rPr>
            </a:br>
            <a:r>
              <a:rPr lang="en-US" sz="3700" b="1" dirty="0" smtClean="0">
                <a:solidFill>
                  <a:srgbClr val="3B6157"/>
                </a:solidFill>
                <a:latin typeface="+mn-lt"/>
              </a:rPr>
              <a:t>Satisfied </a:t>
            </a:r>
            <a:r>
              <a:rPr lang="en-US" sz="3700" b="1" dirty="0">
                <a:solidFill>
                  <a:srgbClr val="3B6157"/>
                </a:solidFill>
                <a:latin typeface="+mn-lt"/>
              </a:rPr>
              <a:t>All Requirements</a:t>
            </a:r>
          </a:p>
        </p:txBody>
      </p:sp>
      <p:sp>
        <p:nvSpPr>
          <p:cNvPr id="3" name="Content Placeholder 2"/>
          <p:cNvSpPr>
            <a:spLocks noGrp="1"/>
          </p:cNvSpPr>
          <p:nvPr>
            <p:ph idx="1"/>
          </p:nvPr>
        </p:nvSpPr>
        <p:spPr>
          <a:xfrm>
            <a:off x="866274" y="1958081"/>
            <a:ext cx="7218948" cy="1595244"/>
          </a:xfrm>
        </p:spPr>
        <p:txBody>
          <a:bodyPr>
            <a:noAutofit/>
          </a:bodyPr>
          <a:lstStyle/>
          <a:p>
            <a:pPr marL="0" indent="0">
              <a:buNone/>
            </a:pPr>
            <a:r>
              <a:rPr lang="en-US" b="1" dirty="0" smtClean="0">
                <a:solidFill>
                  <a:srgbClr val="1F497D"/>
                </a:solidFill>
              </a:rPr>
              <a:t>Exceeding </a:t>
            </a:r>
            <a:r>
              <a:rPr lang="en-US" b="1" dirty="0">
                <a:solidFill>
                  <a:srgbClr val="1F497D"/>
                </a:solidFill>
              </a:rPr>
              <a:t>Performance </a:t>
            </a:r>
            <a:r>
              <a:rPr lang="en-US" b="1" dirty="0" smtClean="0">
                <a:solidFill>
                  <a:srgbClr val="1F497D"/>
                </a:solidFill>
              </a:rPr>
              <a:t>Objectives established by the US DOL and the State during </a:t>
            </a:r>
            <a:r>
              <a:rPr lang="en-US" b="1" dirty="0" smtClean="0">
                <a:solidFill>
                  <a:srgbClr val="FF0000"/>
                </a:solidFill>
              </a:rPr>
              <a:t>PY 2012-13 </a:t>
            </a:r>
            <a:r>
              <a:rPr lang="en-US" b="1" dirty="0" smtClean="0">
                <a:solidFill>
                  <a:srgbClr val="1F497D"/>
                </a:solidFill>
              </a:rPr>
              <a:t>and </a:t>
            </a:r>
            <a:r>
              <a:rPr lang="en-US" b="1" dirty="0" smtClean="0">
                <a:solidFill>
                  <a:srgbClr val="FF0000"/>
                </a:solidFill>
              </a:rPr>
              <a:t>PY</a:t>
            </a:r>
            <a:r>
              <a:rPr lang="en-US" b="1" dirty="0" smtClean="0">
                <a:solidFill>
                  <a:srgbClr val="1F497D"/>
                </a:solidFill>
              </a:rPr>
              <a:t> </a:t>
            </a:r>
            <a:r>
              <a:rPr lang="en-US" b="1" dirty="0" smtClean="0">
                <a:solidFill>
                  <a:srgbClr val="FF0000"/>
                </a:solidFill>
              </a:rPr>
              <a:t>2013-14</a:t>
            </a:r>
            <a:endParaRPr lang="en-US" dirty="0" smtClean="0">
              <a:solidFill>
                <a:srgbClr val="FF0000"/>
              </a:solidFill>
            </a:endParaRPr>
          </a:p>
        </p:txBody>
      </p:sp>
      <p:sp>
        <p:nvSpPr>
          <p:cNvPr id="9" name="Rectangle 8"/>
          <p:cNvSpPr/>
          <p:nvPr/>
        </p:nvSpPr>
        <p:spPr>
          <a:xfrm>
            <a:off x="1216478" y="1835043"/>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56273" y="3618897"/>
            <a:ext cx="4626264" cy="30836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5951165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234" y="328125"/>
            <a:ext cx="8277725" cy="1086928"/>
          </a:xfrm>
        </p:spPr>
        <p:txBody>
          <a:bodyPr>
            <a:noAutofit/>
          </a:bodyPr>
          <a:lstStyle/>
          <a:p>
            <a:pPr algn="l"/>
            <a:r>
              <a:rPr lang="en-US" altLang="en-US" b="1" dirty="0" smtClean="0">
                <a:solidFill>
                  <a:srgbClr val="1F497D"/>
                </a:solidFill>
                <a:effectLst>
                  <a:outerShdw blurRad="38100" dist="38100" dir="2700000" algn="tl">
                    <a:srgbClr val="C0C0C0"/>
                  </a:outerShdw>
                </a:effectLst>
                <a:latin typeface="+mn-lt"/>
              </a:rPr>
              <a:t>WIA Performance &amp; Accountability</a:t>
            </a:r>
          </a:p>
        </p:txBody>
      </p:sp>
      <p:sp>
        <p:nvSpPr>
          <p:cNvPr id="3" name="Content Placeholder 2"/>
          <p:cNvSpPr>
            <a:spLocks noGrp="1"/>
          </p:cNvSpPr>
          <p:nvPr>
            <p:ph idx="1"/>
          </p:nvPr>
        </p:nvSpPr>
        <p:spPr>
          <a:xfrm>
            <a:off x="515233" y="1831075"/>
            <a:ext cx="8389136" cy="3394472"/>
          </a:xfrm>
        </p:spPr>
        <p:txBody>
          <a:bodyPr/>
          <a:lstStyle/>
          <a:p>
            <a:pPr marL="0" indent="0">
              <a:buNone/>
              <a:defRPr/>
            </a:pPr>
            <a:r>
              <a:rPr lang="en-US" b="1" dirty="0" smtClean="0">
                <a:solidFill>
                  <a:srgbClr val="3B6157"/>
                </a:solidFill>
                <a:ea typeface="+mn-ea"/>
              </a:rPr>
              <a:t>Since its inception, San Joaquin County WorkNet </a:t>
            </a:r>
            <a:r>
              <a:rPr lang="en-US" dirty="0" smtClean="0">
                <a:ea typeface="+mn-ea"/>
              </a:rPr>
              <a:t>has met and exceeded performance objectives each and every year.</a:t>
            </a:r>
            <a:endParaRPr lang="en-US" dirty="0">
              <a:ea typeface="+mn-ea"/>
            </a:endParaRPr>
          </a:p>
          <a:p>
            <a:pPr marL="342900" lvl="1" indent="0">
              <a:buNone/>
              <a:defRPr/>
            </a:pPr>
            <a:endParaRPr lang="en-US" dirty="0">
              <a:ea typeface="+mn-ea"/>
            </a:endParaRPr>
          </a:p>
        </p:txBody>
      </p:sp>
      <p:pic>
        <p:nvPicPr>
          <p:cNvPr id="115717" name="Pictur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18582" y="3516810"/>
            <a:ext cx="4245586" cy="3336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1314450" y="1682043"/>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endParaRPr lang="en-US" sz="1350" dirty="0">
              <a:effectLst>
                <a:reflection blurRad="6350" stA="55000" endA="300" endPos="45500" dir="5400000" sy="-100000" algn="bl" rotWithShape="0"/>
              </a:effectLst>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5070053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69010" y="-67260"/>
            <a:ext cx="9394166" cy="235551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sz="3400" b="1" dirty="0">
                <a:solidFill>
                  <a:srgbClr val="1F497D"/>
                </a:solidFill>
              </a:rPr>
              <a:t>Application for Initial Area </a:t>
            </a:r>
            <a:r>
              <a:rPr lang="en-US" sz="3400" b="1" dirty="0" smtClean="0">
                <a:solidFill>
                  <a:srgbClr val="1F497D"/>
                </a:solidFill>
              </a:rPr>
              <a:t>Designation</a:t>
            </a:r>
          </a:p>
          <a:p>
            <a:pPr algn="l">
              <a:lnSpc>
                <a:spcPct val="90000"/>
              </a:lnSpc>
            </a:pPr>
            <a:r>
              <a:rPr lang="en-US" sz="3400" b="1" dirty="0" smtClean="0">
                <a:solidFill>
                  <a:srgbClr val="1F497D"/>
                </a:solidFill>
              </a:rPr>
              <a:t>and Board Certification</a:t>
            </a:r>
          </a:p>
          <a:p>
            <a:pPr algn="l">
              <a:lnSpc>
                <a:spcPct val="90000"/>
              </a:lnSpc>
            </a:pPr>
            <a:endParaRPr lang="en-US" sz="1050" b="1" dirty="0" smtClean="0">
              <a:solidFill>
                <a:srgbClr val="1F497D"/>
              </a:solidFill>
            </a:endParaRPr>
          </a:p>
          <a:p>
            <a:pPr algn="l">
              <a:lnSpc>
                <a:spcPct val="90000"/>
              </a:lnSpc>
            </a:pPr>
            <a:r>
              <a:rPr lang="en-US" sz="3200" b="1" dirty="0" smtClean="0">
                <a:solidFill>
                  <a:srgbClr val="FF0000"/>
                </a:solidFill>
                <a:latin typeface="+mn-lt"/>
              </a:rPr>
              <a:t>On March 25, 2015, </a:t>
            </a:r>
            <a:r>
              <a:rPr lang="en-US" sz="3200" b="1" dirty="0" smtClean="0">
                <a:solidFill>
                  <a:srgbClr val="007953"/>
                </a:solidFill>
                <a:latin typeface="+mn-lt"/>
              </a:rPr>
              <a:t>the Workforce Investment Board </a:t>
            </a:r>
          </a:p>
          <a:p>
            <a:pPr algn="l">
              <a:lnSpc>
                <a:spcPct val="90000"/>
              </a:lnSpc>
            </a:pPr>
            <a:r>
              <a:rPr lang="en-US" sz="3200" b="1" dirty="0" smtClean="0">
                <a:solidFill>
                  <a:srgbClr val="1F497D"/>
                </a:solidFill>
                <a:latin typeface="+mn-lt"/>
              </a:rPr>
              <a:t>Approved </a:t>
            </a:r>
            <a:r>
              <a:rPr lang="en-US" sz="3200" b="1" dirty="0">
                <a:solidFill>
                  <a:srgbClr val="1F497D"/>
                </a:solidFill>
                <a:latin typeface="+mn-lt"/>
              </a:rPr>
              <a:t>the Submission of </a:t>
            </a:r>
            <a:r>
              <a:rPr lang="en-US" sz="3200" b="1" dirty="0" err="1" smtClean="0">
                <a:solidFill>
                  <a:srgbClr val="1F497D"/>
                </a:solidFill>
                <a:latin typeface="+mn-lt"/>
              </a:rPr>
              <a:t>SJCounty’s</a:t>
            </a:r>
            <a:r>
              <a:rPr lang="en-US" sz="3200" b="1" dirty="0" smtClean="0">
                <a:solidFill>
                  <a:srgbClr val="1F497D"/>
                </a:solidFill>
                <a:latin typeface="+mn-lt"/>
              </a:rPr>
              <a:t> Application</a:t>
            </a:r>
            <a:endParaRPr lang="en-US" sz="3200" b="1" dirty="0">
              <a:solidFill>
                <a:srgbClr val="1F497D"/>
              </a:solidFill>
              <a:latin typeface="+mn-lt"/>
            </a:endParaRPr>
          </a:p>
        </p:txBody>
      </p:sp>
      <p:sp>
        <p:nvSpPr>
          <p:cNvPr id="8" name="Rectangle 7"/>
          <p:cNvSpPr/>
          <p:nvPr/>
        </p:nvSpPr>
        <p:spPr>
          <a:xfrm>
            <a:off x="1314450" y="2399889"/>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endParaRPr lang="en-US" sz="1350" dirty="0">
              <a:effectLst>
                <a:reflection blurRad="6350" stA="55000" endA="300" endPos="45500" dir="5400000" sy="-100000" algn="bl" rotWithShape="0"/>
              </a:effectLst>
            </a:endParaRPr>
          </a:p>
        </p:txBody>
      </p:sp>
      <p:sp>
        <p:nvSpPr>
          <p:cNvPr id="6" name="Content Placeholder 2"/>
          <p:cNvSpPr txBox="1">
            <a:spLocks/>
          </p:cNvSpPr>
          <p:nvPr/>
        </p:nvSpPr>
        <p:spPr>
          <a:xfrm>
            <a:off x="433288" y="2710464"/>
            <a:ext cx="8665611" cy="3909100"/>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457200" indent="-457200" algn="l">
              <a:buSzPct val="125000"/>
              <a:buFont typeface="Arial" panose="020B0604020202020204" pitchFamily="34" charset="0"/>
              <a:buChar char="•"/>
            </a:pPr>
            <a:r>
              <a:rPr lang="en-US" dirty="0" smtClean="0"/>
              <a:t>Approved </a:t>
            </a:r>
            <a:r>
              <a:rPr lang="en-US" dirty="0"/>
              <a:t>by the San Joaquin County Board of Supervisors on </a:t>
            </a:r>
            <a:r>
              <a:rPr lang="en-US" b="1" dirty="0">
                <a:solidFill>
                  <a:srgbClr val="FF0000"/>
                </a:solidFill>
              </a:rPr>
              <a:t>May 5, </a:t>
            </a:r>
            <a:r>
              <a:rPr lang="en-US" b="1" dirty="0" smtClean="0">
                <a:solidFill>
                  <a:srgbClr val="FF0000"/>
                </a:solidFill>
              </a:rPr>
              <a:t>2015</a:t>
            </a:r>
            <a:endParaRPr lang="en-US" b="1" dirty="0">
              <a:solidFill>
                <a:srgbClr val="FF0000"/>
              </a:solidFill>
            </a:endParaRPr>
          </a:p>
          <a:p>
            <a:pPr marL="457200" indent="-457200" algn="l">
              <a:buSzPct val="125000"/>
              <a:buFont typeface="Arial" panose="020B0604020202020204" pitchFamily="34" charset="0"/>
              <a:buChar char="•"/>
            </a:pPr>
            <a:r>
              <a:rPr lang="en-US" dirty="0"/>
              <a:t>The State Workforce Development Board </a:t>
            </a:r>
            <a:r>
              <a:rPr lang="en-US" dirty="0" smtClean="0"/>
              <a:t>Approved </a:t>
            </a:r>
            <a:r>
              <a:rPr lang="en-US" dirty="0"/>
              <a:t>County’s </a:t>
            </a:r>
            <a:r>
              <a:rPr lang="en-US" dirty="0" smtClean="0"/>
              <a:t>Application on </a:t>
            </a:r>
            <a:r>
              <a:rPr lang="en-US" b="1" dirty="0" smtClean="0">
                <a:solidFill>
                  <a:srgbClr val="FF0000"/>
                </a:solidFill>
              </a:rPr>
              <a:t>June 23, 2015</a:t>
            </a:r>
          </a:p>
          <a:p>
            <a:pPr marL="457200" indent="-457200" algn="l">
              <a:buSzPct val="125000"/>
              <a:buFont typeface="Arial" panose="020B0604020202020204" pitchFamily="34" charset="0"/>
              <a:buChar char="•"/>
            </a:pPr>
            <a:r>
              <a:rPr lang="en-US" dirty="0" smtClean="0"/>
              <a:t>Notification </a:t>
            </a:r>
            <a:r>
              <a:rPr lang="en-US" dirty="0"/>
              <a:t>was released </a:t>
            </a:r>
            <a:r>
              <a:rPr lang="en-US" dirty="0" smtClean="0"/>
              <a:t>on </a:t>
            </a:r>
            <a:r>
              <a:rPr lang="en-US" b="1" dirty="0" smtClean="0">
                <a:solidFill>
                  <a:srgbClr val="FF0000"/>
                </a:solidFill>
              </a:rPr>
              <a:t>July </a:t>
            </a:r>
            <a:r>
              <a:rPr lang="en-US" b="1" dirty="0">
                <a:solidFill>
                  <a:srgbClr val="FF0000"/>
                </a:solidFill>
              </a:rPr>
              <a:t>17, 2015</a:t>
            </a:r>
          </a:p>
          <a:p>
            <a:pPr algn="l">
              <a:buSzPct val="125000"/>
            </a:pPr>
            <a:endParaRPr lang="en-US" dirty="0">
              <a:solidFill>
                <a:srgbClr val="FF0000"/>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8765877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2"/>
          <p:cNvSpPr>
            <a:spLocks noChangeArrowheads="1"/>
          </p:cNvSpPr>
          <p:nvPr/>
        </p:nvSpPr>
        <p:spPr bwMode="auto">
          <a:xfrm>
            <a:off x="1495425" y="152400"/>
            <a:ext cx="6483350" cy="279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487" tIns="44450" rIns="90487" bIns="44450">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0"/>
              </a:spcBef>
              <a:buSzTx/>
              <a:buFontTx/>
              <a:buNone/>
            </a:pPr>
            <a:r>
              <a:rPr lang="en-US" altLang="en-US" sz="4400" b="1" dirty="0">
                <a:solidFill>
                  <a:srgbClr val="1F497D"/>
                </a:solidFill>
                <a:latin typeface="+mj-lt"/>
                <a:ea typeface="Calibri" charset="0"/>
                <a:cs typeface="Calibri" charset="0"/>
              </a:rPr>
              <a:t>San Joaquin County’s</a:t>
            </a:r>
          </a:p>
          <a:p>
            <a:pPr algn="ctr">
              <a:spcBef>
                <a:spcPct val="0"/>
              </a:spcBef>
              <a:buSzTx/>
              <a:buFontTx/>
              <a:buNone/>
            </a:pPr>
            <a:r>
              <a:rPr lang="en-US" altLang="en-US" sz="4400" b="1" dirty="0">
                <a:solidFill>
                  <a:srgbClr val="1F497D"/>
                </a:solidFill>
                <a:latin typeface="+mj-lt"/>
                <a:ea typeface="Calibri" charset="0"/>
                <a:cs typeface="Calibri" charset="0"/>
              </a:rPr>
              <a:t>Employment and Economic</a:t>
            </a:r>
          </a:p>
          <a:p>
            <a:pPr algn="ctr">
              <a:spcBef>
                <a:spcPct val="0"/>
              </a:spcBef>
              <a:buSzTx/>
              <a:buFontTx/>
              <a:buNone/>
            </a:pPr>
            <a:r>
              <a:rPr lang="en-US" altLang="en-US" sz="4400" b="1" dirty="0">
                <a:solidFill>
                  <a:srgbClr val="1F497D"/>
                </a:solidFill>
                <a:latin typeface="+mj-lt"/>
                <a:ea typeface="Calibri" charset="0"/>
                <a:cs typeface="Calibri" charset="0"/>
              </a:rPr>
              <a:t>Development Department</a:t>
            </a:r>
          </a:p>
          <a:p>
            <a:pPr algn="ctr">
              <a:spcBef>
                <a:spcPct val="0"/>
              </a:spcBef>
              <a:buSzTx/>
              <a:buFontTx/>
              <a:buNone/>
            </a:pPr>
            <a:endParaRPr lang="en-US" altLang="en-US" sz="4400" b="1" dirty="0">
              <a:solidFill>
                <a:srgbClr val="1F497D"/>
              </a:solidFill>
              <a:latin typeface="+mj-lt"/>
              <a:ea typeface="Calibri" charset="0"/>
              <a:cs typeface="Calibri" charset="0"/>
            </a:endParaRPr>
          </a:p>
        </p:txBody>
      </p:sp>
      <p:sp>
        <p:nvSpPr>
          <p:cNvPr id="753667" name="Rectangle 3"/>
          <p:cNvSpPr>
            <a:spLocks noGrp="1" noChangeArrowheads="1"/>
          </p:cNvSpPr>
          <p:nvPr>
            <p:ph type="body" idx="1"/>
          </p:nvPr>
        </p:nvSpPr>
        <p:spPr>
          <a:xfrm>
            <a:off x="990600" y="2590800"/>
            <a:ext cx="7239000" cy="2590800"/>
          </a:xfrm>
        </p:spPr>
        <p:txBody>
          <a:bodyPr/>
          <a:lstStyle/>
          <a:p>
            <a:r>
              <a:rPr lang="en-US" altLang="en-US" sz="3600" dirty="0">
                <a:ea typeface="MS PGothic" charset="-128"/>
                <a:cs typeface="ＭＳ Ｐゴシック" charset="-128"/>
              </a:rPr>
              <a:t>Workforce Development </a:t>
            </a:r>
            <a:r>
              <a:rPr lang="en-US" altLang="en-US" sz="3600" dirty="0" smtClean="0">
                <a:ea typeface="MS PGothic" charset="-128"/>
                <a:cs typeface="ＭＳ Ｐゴシック" charset="-128"/>
              </a:rPr>
              <a:t>Board</a:t>
            </a:r>
          </a:p>
          <a:p>
            <a:r>
              <a:rPr lang="en-US" altLang="en-US" sz="3600" dirty="0" smtClean="0">
                <a:ea typeface="MS PGothic" charset="-128"/>
                <a:cs typeface="ＭＳ Ｐゴシック" charset="-128"/>
              </a:rPr>
              <a:t>Revolving </a:t>
            </a:r>
            <a:r>
              <a:rPr lang="en-US" altLang="en-US" sz="3600" dirty="0">
                <a:ea typeface="MS PGothic" charset="-128"/>
                <a:cs typeface="ＭＳ Ｐゴシック" charset="-128"/>
              </a:rPr>
              <a:t>Loan Fund </a:t>
            </a:r>
            <a:r>
              <a:rPr lang="en-US" altLang="en-US" sz="3600" dirty="0" smtClean="0">
                <a:ea typeface="MS PGothic" charset="-128"/>
                <a:cs typeface="ＭＳ Ｐゴシック" charset="-128"/>
              </a:rPr>
              <a:t>Board</a:t>
            </a:r>
          </a:p>
          <a:p>
            <a:r>
              <a:rPr lang="en-US" altLang="en-US" sz="3600" dirty="0">
                <a:ea typeface="MS PGothic" charset="-128"/>
                <a:cs typeface="ＭＳ Ｐゴシック" charset="-128"/>
              </a:rPr>
              <a:t>Economic Development Association</a:t>
            </a:r>
          </a:p>
          <a:p>
            <a:pPr marL="0" indent="0">
              <a:buNone/>
            </a:pPr>
            <a:endParaRPr lang="en-US" altLang="en-US" dirty="0">
              <a:ea typeface="MS PGothic" charset="-128"/>
              <a:cs typeface="ＭＳ Ｐゴシック" charset="-128"/>
            </a:endParaRPr>
          </a:p>
          <a:p>
            <a:pPr marL="0" indent="0">
              <a:buNone/>
            </a:pPr>
            <a:endParaRPr lang="en-US" altLang="en-US" dirty="0">
              <a:ea typeface="MS PGothic" charset="-128"/>
              <a:cs typeface="ＭＳ Ｐゴシック" charset="-128"/>
            </a:endParaRPr>
          </a:p>
        </p:txBody>
      </p:sp>
      <p:sp>
        <p:nvSpPr>
          <p:cNvPr id="10" name="Rectangle 9"/>
          <p:cNvSpPr/>
          <p:nvPr/>
        </p:nvSpPr>
        <p:spPr>
          <a:xfrm>
            <a:off x="228600" y="2380142"/>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1804" y="5487622"/>
            <a:ext cx="1806739" cy="97084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17268" y="5408277"/>
            <a:ext cx="1129531" cy="1129531"/>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55711" y="5467875"/>
            <a:ext cx="1354389" cy="965610"/>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02958" y="5223363"/>
            <a:ext cx="1499358" cy="1499358"/>
          </a:xfrm>
          <a:prstGeom prst="rect">
            <a:avLst/>
          </a:prstGeom>
        </p:spPr>
      </p:pic>
    </p:spTree>
    <p:extLst>
      <p:ext uri="{BB962C8B-B14F-4D97-AF65-F5344CB8AC3E}">
        <p14:creationId xmlns:p14="http://schemas.microsoft.com/office/powerpoint/2010/main" val="38439221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753667">
                                            <p:txEl>
                                              <p:pRg st="0" end="0"/>
                                            </p:txEl>
                                          </p:spTgt>
                                        </p:tgtEl>
                                        <p:attrNameLst>
                                          <p:attrName>style.visibility</p:attrName>
                                        </p:attrNameLst>
                                      </p:cBhvr>
                                      <p:to>
                                        <p:strVal val="visible"/>
                                      </p:to>
                                    </p:set>
                                    <p:animEffect transition="in" filter="wipe(left)">
                                      <p:cBhvr>
                                        <p:cTn id="7" dur="500"/>
                                        <p:tgtEl>
                                          <p:spTgt spid="753667">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753667">
                                            <p:txEl>
                                              <p:pRg st="1" end="1"/>
                                            </p:txEl>
                                          </p:spTgt>
                                        </p:tgtEl>
                                        <p:attrNameLst>
                                          <p:attrName>style.visibility</p:attrName>
                                        </p:attrNameLst>
                                      </p:cBhvr>
                                      <p:to>
                                        <p:strVal val="visible"/>
                                      </p:to>
                                    </p:set>
                                    <p:animEffect transition="in" filter="wipe(left)">
                                      <p:cBhvr>
                                        <p:cTn id="11" dur="500"/>
                                        <p:tgtEl>
                                          <p:spTgt spid="753667">
                                            <p:txEl>
                                              <p:pRg st="1" end="1"/>
                                            </p:tx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753667">
                                            <p:txEl>
                                              <p:pRg st="2" end="2"/>
                                            </p:txEl>
                                          </p:spTgt>
                                        </p:tgtEl>
                                        <p:attrNameLst>
                                          <p:attrName>style.visibility</p:attrName>
                                        </p:attrNameLst>
                                      </p:cBhvr>
                                      <p:to>
                                        <p:strVal val="visible"/>
                                      </p:to>
                                    </p:set>
                                    <p:animEffect transition="in" filter="wipe(left)">
                                      <p:cBhvr>
                                        <p:cTn id="15" dur="500"/>
                                        <p:tgtEl>
                                          <p:spTgt spid="75366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3667" grpId="0" build="p" autoUpdateAnimBg="0" advAuto="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1314450" y="3552023"/>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2" name="Title 1"/>
          <p:cNvSpPr>
            <a:spLocks noGrp="1"/>
          </p:cNvSpPr>
          <p:nvPr>
            <p:ph type="ctrTitle"/>
          </p:nvPr>
        </p:nvSpPr>
        <p:spPr>
          <a:xfrm>
            <a:off x="1474611" y="3665453"/>
            <a:ext cx="6194778" cy="1519509"/>
          </a:xfrm>
        </p:spPr>
        <p:txBody>
          <a:bodyPr>
            <a:noAutofit/>
          </a:bodyPr>
          <a:lstStyle/>
          <a:p>
            <a:pPr>
              <a:lnSpc>
                <a:spcPct val="90000"/>
              </a:lnSpc>
            </a:pPr>
            <a:r>
              <a:rPr lang="en-US" sz="3150" b="1" dirty="0">
                <a:solidFill>
                  <a:srgbClr val="1F497D"/>
                </a:solidFill>
                <a:latin typeface="+mn-lt"/>
              </a:rPr>
              <a:t>Building the WIOA Partnership Through the Development of the Memorandum of Understanding</a:t>
            </a:r>
          </a:p>
        </p:txBody>
      </p:sp>
      <p:pic>
        <p:nvPicPr>
          <p:cNvPr id="9" name="Picture 8"/>
          <p:cNvPicPr>
            <a:picLocks noChangeAspect="1"/>
          </p:cNvPicPr>
          <p:nvPr/>
        </p:nvPicPr>
        <p:blipFill>
          <a:blip r:embed="rId3"/>
          <a:stretch>
            <a:fillRect/>
          </a:stretch>
        </p:blipFill>
        <p:spPr>
          <a:xfrm>
            <a:off x="2334781" y="1205782"/>
            <a:ext cx="4474439" cy="1834947"/>
          </a:xfrm>
          <a:prstGeom prst="rect">
            <a:avLst/>
          </a:prstGeom>
        </p:spPr>
      </p:pic>
      <p:sp>
        <p:nvSpPr>
          <p:cNvPr id="10" name="TextBox 9"/>
          <p:cNvSpPr txBox="1"/>
          <p:nvPr/>
        </p:nvSpPr>
        <p:spPr>
          <a:xfrm>
            <a:off x="2693122" y="3187201"/>
            <a:ext cx="3757760" cy="242374"/>
          </a:xfrm>
          <a:prstGeom prst="rect">
            <a:avLst/>
          </a:prstGeom>
          <a:noFill/>
        </p:spPr>
        <p:txBody>
          <a:bodyPr wrap="none" rtlCol="0">
            <a:spAutoFit/>
          </a:bodyPr>
          <a:lstStyle/>
          <a:p>
            <a:pPr algn="ctr"/>
            <a:r>
              <a:rPr lang="en-US" sz="975" i="1" dirty="0">
                <a:latin typeface="Arial" charset="0"/>
                <a:ea typeface="Arial" charset="0"/>
                <a:cs typeface="Arial" charset="0"/>
              </a:rPr>
              <a:t>A Proud Partner of America's Job Center of </a:t>
            </a:r>
            <a:r>
              <a:rPr lang="en-US" sz="975" i="1" dirty="0" err="1">
                <a:latin typeface="Arial" charset="0"/>
                <a:ea typeface="Arial" charset="0"/>
                <a:cs typeface="Arial" charset="0"/>
              </a:rPr>
              <a:t>California</a:t>
            </a:r>
            <a:r>
              <a:rPr lang="en-US" sz="975" i="1" baseline="30000" dirty="0" err="1">
                <a:latin typeface="Arial" charset="0"/>
                <a:ea typeface="Arial" charset="0"/>
                <a:cs typeface="Arial" charset="0"/>
              </a:rPr>
              <a:t>SM</a:t>
            </a:r>
            <a:r>
              <a:rPr lang="en-US" sz="975" i="1" dirty="0">
                <a:latin typeface="Arial" charset="0"/>
                <a:ea typeface="Arial" charset="0"/>
                <a:cs typeface="Arial" charset="0"/>
              </a:rPr>
              <a:t> Network</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584503728"/>
      </p:ext>
    </p:extLst>
  </p:cSld>
  <p:clrMapOvr>
    <a:masterClrMapping/>
  </p:clrMapOvr>
  <p:transition spd="slow">
    <p:wip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549442" y="311029"/>
            <a:ext cx="8045116"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a:solidFill>
                  <a:srgbClr val="1F497D"/>
                </a:solidFill>
                <a:latin typeface="+mn-lt"/>
              </a:rPr>
              <a:t>Memorandum Of Understanding</a:t>
            </a:r>
          </a:p>
        </p:txBody>
      </p:sp>
      <p:sp>
        <p:nvSpPr>
          <p:cNvPr id="14" name="Content Placeholder 2"/>
          <p:cNvSpPr txBox="1">
            <a:spLocks/>
          </p:cNvSpPr>
          <p:nvPr/>
        </p:nvSpPr>
        <p:spPr>
          <a:xfrm>
            <a:off x="0" y="1198277"/>
            <a:ext cx="9328484" cy="4616985"/>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57175" indent="-257175" algn="l">
              <a:spcAft>
                <a:spcPts val="135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Workforce Innovation and Opportunity Act (WIOA) requires that a MOU be developed and executed between the Local Workforce Development Board and the America’s Job Center of California (AJCC) partners to establish an agreement concerning the operations of the AJCC delivery system.</a:t>
            </a:r>
          </a:p>
          <a:p>
            <a:pPr marL="257175" indent="-257175" algn="l">
              <a:spcAft>
                <a:spcPts val="1350"/>
              </a:spcAft>
              <a:buFont typeface="Arial" panose="020B0604020202020204" pitchFamily="34" charset="0"/>
              <a:buChar char="•"/>
            </a:pPr>
            <a:r>
              <a:rPr lang="en-US" sz="2400" dirty="0">
                <a:latin typeface="Arial" panose="020B0604020202020204" pitchFamily="34" charset="0"/>
                <a:cs typeface="Arial" panose="020B0604020202020204" pitchFamily="34" charset="0"/>
              </a:rPr>
              <a:t>The purpose of the MOU, is to establish a cooperative working relationship between the parties and to define their respective roles and responsibilities in achieving the policy objectives. </a:t>
            </a:r>
          </a:p>
          <a:p>
            <a:pPr marL="257175" indent="-257175" algn="l">
              <a:buFont typeface="Arial" panose="020B0604020202020204" pitchFamily="34" charset="0"/>
              <a:buChar char="•"/>
            </a:pPr>
            <a:r>
              <a:rPr lang="en-US" sz="2400" dirty="0">
                <a:latin typeface="Arial" panose="020B0604020202020204" pitchFamily="34" charset="0"/>
                <a:cs typeface="Arial" panose="020B0604020202020204" pitchFamily="34" charset="0"/>
              </a:rPr>
              <a:t>The MOU also serves to establish the framework for providing services to employers, employees, job seekers and others needing workforce services.</a:t>
            </a:r>
          </a:p>
        </p:txBody>
      </p:sp>
      <p:sp>
        <p:nvSpPr>
          <p:cNvPr id="8" name="Rectangle 7"/>
          <p:cNvSpPr/>
          <p:nvPr/>
        </p:nvSpPr>
        <p:spPr>
          <a:xfrm>
            <a:off x="1314450" y="1088434"/>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42730437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2088100" y="174785"/>
            <a:ext cx="5741450"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a:solidFill>
                  <a:srgbClr val="1F497D"/>
                </a:solidFill>
                <a:latin typeface="+mn-lt"/>
              </a:rPr>
              <a:t>WIOA MOU Phase </a:t>
            </a:r>
            <a:r>
              <a:rPr lang="en-US" b="1" dirty="0" smtClean="0">
                <a:solidFill>
                  <a:srgbClr val="1F497D"/>
                </a:solidFill>
                <a:latin typeface="+mn-lt"/>
              </a:rPr>
              <a:t>I &amp; II</a:t>
            </a:r>
            <a:endParaRPr lang="en-US" b="1" dirty="0">
              <a:solidFill>
                <a:srgbClr val="1F497D"/>
              </a:solidFill>
              <a:latin typeface="+mn-lt"/>
            </a:endParaRPr>
          </a:p>
        </p:txBody>
      </p:sp>
      <p:sp>
        <p:nvSpPr>
          <p:cNvPr id="14" name="Content Placeholder 2"/>
          <p:cNvSpPr txBox="1">
            <a:spLocks/>
          </p:cNvSpPr>
          <p:nvPr/>
        </p:nvSpPr>
        <p:spPr>
          <a:xfrm>
            <a:off x="0" y="915373"/>
            <a:ext cx="8826605" cy="4418493"/>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57175" indent="-257175" algn="l">
              <a:spcAft>
                <a:spcPts val="1200"/>
              </a:spcAft>
              <a:buFont typeface="Arial" panose="020B0604020202020204" pitchFamily="34" charset="0"/>
              <a:buChar char="•"/>
            </a:pPr>
            <a:r>
              <a:rPr lang="en-US" sz="2800" dirty="0">
                <a:latin typeface="Arial" panose="020B0604020202020204" pitchFamily="34" charset="0"/>
                <a:cs typeface="Arial" panose="020B0604020202020204" pitchFamily="34" charset="0"/>
              </a:rPr>
              <a:t>The State </a:t>
            </a:r>
            <a:r>
              <a:rPr lang="en-US" sz="2800" dirty="0" smtClean="0">
                <a:latin typeface="Arial" panose="020B0604020202020204" pitchFamily="34" charset="0"/>
                <a:cs typeface="Arial" panose="020B0604020202020204" pitchFamily="34" charset="0"/>
              </a:rPr>
              <a:t>separated </a:t>
            </a:r>
            <a:r>
              <a:rPr lang="en-US" sz="2800" dirty="0">
                <a:latin typeface="Arial" panose="020B0604020202020204" pitchFamily="34" charset="0"/>
                <a:cs typeface="Arial" panose="020B0604020202020204" pitchFamily="34" charset="0"/>
              </a:rPr>
              <a:t>the MOU development process into </a:t>
            </a:r>
            <a:r>
              <a:rPr lang="en-US" sz="2800" dirty="0" smtClean="0">
                <a:latin typeface="Arial" panose="020B0604020202020204" pitchFamily="34" charset="0"/>
                <a:cs typeface="Arial" panose="020B0604020202020204" pitchFamily="34" charset="0"/>
              </a:rPr>
              <a:t>two phases.</a:t>
            </a:r>
            <a:endParaRPr lang="en-US" sz="2800" dirty="0">
              <a:latin typeface="Arial" panose="020B0604020202020204" pitchFamily="34" charset="0"/>
              <a:cs typeface="Arial" panose="020B0604020202020204" pitchFamily="34" charset="0"/>
            </a:endParaRPr>
          </a:p>
          <a:p>
            <a:pPr marL="257175" indent="-257175" algn="l">
              <a:spcAft>
                <a:spcPts val="1200"/>
              </a:spcAft>
              <a:buFont typeface="Arial" panose="020B0604020202020204" pitchFamily="34" charset="0"/>
              <a:buChar char="•"/>
            </a:pPr>
            <a:r>
              <a:rPr lang="en-US" sz="2800" b="1" dirty="0">
                <a:latin typeface="Arial" panose="020B0604020202020204" pitchFamily="34" charset="0"/>
                <a:cs typeface="Arial" panose="020B0604020202020204" pitchFamily="34" charset="0"/>
              </a:rPr>
              <a:t>Phase I </a:t>
            </a:r>
            <a:r>
              <a:rPr lang="en-US" sz="2800" dirty="0">
                <a:latin typeface="Arial" panose="020B0604020202020204" pitchFamily="34" charset="0"/>
                <a:cs typeface="Arial" panose="020B0604020202020204" pitchFamily="34" charset="0"/>
              </a:rPr>
              <a:t>addressed service coordination and collaboration amongst </a:t>
            </a:r>
            <a:r>
              <a:rPr lang="en-US" sz="2800" dirty="0" smtClean="0">
                <a:latin typeface="Arial" panose="020B0604020202020204" pitchFamily="34" charset="0"/>
                <a:cs typeface="Arial" panose="020B0604020202020204" pitchFamily="34" charset="0"/>
              </a:rPr>
              <a:t>partner agencies                        — Required </a:t>
            </a:r>
            <a:r>
              <a:rPr lang="en-US" sz="2800" dirty="0">
                <a:latin typeface="Arial" panose="020B0604020202020204" pitchFamily="34" charset="0"/>
                <a:cs typeface="Arial" panose="020B0604020202020204" pitchFamily="34" charset="0"/>
              </a:rPr>
              <a:t>to be completed by </a:t>
            </a:r>
            <a:r>
              <a:rPr lang="en-US" sz="2800" b="1" dirty="0">
                <a:solidFill>
                  <a:srgbClr val="FF0000"/>
                </a:solidFill>
                <a:latin typeface="Arial" panose="020B0604020202020204" pitchFamily="34" charset="0"/>
                <a:cs typeface="Arial" panose="020B0604020202020204" pitchFamily="34" charset="0"/>
              </a:rPr>
              <a:t>June 30, 2016</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800" b="1" dirty="0">
                <a:latin typeface="Arial" panose="020B0604020202020204" pitchFamily="34" charset="0"/>
                <a:cs typeface="Arial" panose="020B0604020202020204" pitchFamily="34" charset="0"/>
              </a:rPr>
              <a:t>Phase II </a:t>
            </a:r>
            <a:r>
              <a:rPr lang="en-US" sz="2800" dirty="0">
                <a:latin typeface="Arial" panose="020B0604020202020204" pitchFamily="34" charset="0"/>
                <a:cs typeface="Arial" panose="020B0604020202020204" pitchFamily="34" charset="0"/>
              </a:rPr>
              <a:t>addressed how to sustain the unified system described in Phase I through the use of </a:t>
            </a:r>
            <a:r>
              <a:rPr lang="en-US" sz="2800" b="1" dirty="0">
                <a:solidFill>
                  <a:srgbClr val="FF0000"/>
                </a:solidFill>
                <a:latin typeface="Arial" panose="020B0604020202020204" pitchFamily="34" charset="0"/>
                <a:cs typeface="Arial" panose="020B0604020202020204" pitchFamily="34" charset="0"/>
              </a:rPr>
              <a:t>resource sharing</a:t>
            </a:r>
            <a:r>
              <a:rPr lang="en-US" sz="2800" dirty="0">
                <a:latin typeface="Arial" panose="020B0604020202020204" pitchFamily="34" charset="0"/>
                <a:cs typeface="Arial" panose="020B0604020202020204" pitchFamily="34" charset="0"/>
              </a:rPr>
              <a:t> and joint </a:t>
            </a:r>
            <a:r>
              <a:rPr lang="en-US" sz="2800" b="1" dirty="0">
                <a:solidFill>
                  <a:srgbClr val="FF0000"/>
                </a:solidFill>
                <a:latin typeface="Arial" panose="020B0604020202020204" pitchFamily="34" charset="0"/>
                <a:cs typeface="Arial" panose="020B0604020202020204" pitchFamily="34" charset="0"/>
              </a:rPr>
              <a:t>infrastructure cost </a:t>
            </a:r>
            <a:r>
              <a:rPr lang="en-US" sz="2800" b="1" dirty="0" smtClean="0">
                <a:solidFill>
                  <a:srgbClr val="FF0000"/>
                </a:solidFill>
                <a:latin typeface="Arial" panose="020B0604020202020204" pitchFamily="34" charset="0"/>
                <a:cs typeface="Arial" panose="020B0604020202020204" pitchFamily="34" charset="0"/>
              </a:rPr>
              <a:t>funding</a:t>
            </a:r>
          </a:p>
          <a:p>
            <a:pPr algn="l"/>
            <a:r>
              <a:rPr lang="en-US" sz="2800" dirty="0" smtClean="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Required </a:t>
            </a:r>
            <a:r>
              <a:rPr lang="en-US" sz="2800" dirty="0">
                <a:latin typeface="Arial" panose="020B0604020202020204" pitchFamily="34" charset="0"/>
                <a:cs typeface="Arial" panose="020B0604020202020204" pitchFamily="34" charset="0"/>
              </a:rPr>
              <a:t>to be completed by </a:t>
            </a:r>
            <a:r>
              <a:rPr lang="en-US" sz="2800" b="1" dirty="0">
                <a:solidFill>
                  <a:srgbClr val="FF0000"/>
                </a:solidFill>
                <a:latin typeface="Arial" panose="020B0604020202020204" pitchFamily="34" charset="0"/>
                <a:cs typeface="Arial" panose="020B0604020202020204" pitchFamily="34" charset="0"/>
              </a:rPr>
              <a:t>September 1, 2017</a:t>
            </a:r>
            <a:r>
              <a:rPr lang="en-US" sz="2800" dirty="0">
                <a:latin typeface="Arial" panose="020B0604020202020204" pitchFamily="34" charset="0"/>
                <a:cs typeface="Arial" panose="020B0604020202020204" pitchFamily="34" charset="0"/>
              </a:rPr>
              <a:t>.</a:t>
            </a:r>
          </a:p>
          <a:p>
            <a:pPr marL="257175" indent="-257175" algn="l">
              <a:buFont typeface="Arial" panose="020B0604020202020204" pitchFamily="34" charset="0"/>
              <a:buChar char="•"/>
            </a:pPr>
            <a:endParaRPr lang="en-US" sz="1500" dirty="0">
              <a:latin typeface="Arial" panose="020B0604020202020204" pitchFamily="34" charset="0"/>
              <a:cs typeface="Arial" panose="020B0604020202020204" pitchFamily="34" charset="0"/>
            </a:endParaRPr>
          </a:p>
        </p:txBody>
      </p:sp>
      <p:sp>
        <p:nvSpPr>
          <p:cNvPr id="8" name="Rectangle 7"/>
          <p:cNvSpPr/>
          <p:nvPr/>
        </p:nvSpPr>
        <p:spPr>
          <a:xfrm>
            <a:off x="1314450" y="915373"/>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4745702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485900" y="130589"/>
            <a:ext cx="6172200"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a:solidFill>
                  <a:srgbClr val="1F497D"/>
                </a:solidFill>
                <a:latin typeface="+mn-lt"/>
              </a:rPr>
              <a:t>WIOA MOU Phase I</a:t>
            </a:r>
          </a:p>
        </p:txBody>
      </p:sp>
      <p:sp>
        <p:nvSpPr>
          <p:cNvPr id="14" name="Content Placeholder 2"/>
          <p:cNvSpPr txBox="1">
            <a:spLocks/>
          </p:cNvSpPr>
          <p:nvPr/>
        </p:nvSpPr>
        <p:spPr>
          <a:xfrm>
            <a:off x="438510" y="753101"/>
            <a:ext cx="7723573" cy="5025560"/>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endParaRPr lang="en-US" sz="1500" dirty="0"/>
          </a:p>
          <a:p>
            <a:pPr marL="257175" indent="-257175" algn="l">
              <a:buFont typeface="Arial" panose="020B0604020202020204" pitchFamily="34" charset="0"/>
              <a:buChar char="•"/>
            </a:pPr>
            <a:r>
              <a:rPr lang="en-US" sz="2800" dirty="0">
                <a:latin typeface="Arial" panose="020B0604020202020204" pitchFamily="34" charset="0"/>
                <a:cs typeface="Arial" panose="020B0604020202020204" pitchFamily="34" charset="0"/>
              </a:rPr>
              <a:t>The development of the MOU Phase I began in </a:t>
            </a:r>
            <a:r>
              <a:rPr lang="en-US" sz="2800" b="1" dirty="0" smtClean="0">
                <a:solidFill>
                  <a:srgbClr val="FF0000"/>
                </a:solidFill>
                <a:latin typeface="Arial" panose="020B0604020202020204" pitchFamily="34" charset="0"/>
                <a:cs typeface="Arial" panose="020B0604020202020204" pitchFamily="34" charset="0"/>
              </a:rPr>
              <a:t>March </a:t>
            </a:r>
            <a:r>
              <a:rPr lang="en-US" sz="2800" b="1" dirty="0">
                <a:solidFill>
                  <a:srgbClr val="FF0000"/>
                </a:solidFill>
                <a:latin typeface="Arial" panose="020B0604020202020204" pitchFamily="34" charset="0"/>
                <a:cs typeface="Arial" panose="020B0604020202020204" pitchFamily="34" charset="0"/>
              </a:rPr>
              <a:t>2016</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800" dirty="0" smtClean="0">
                <a:latin typeface="Arial" panose="020B0604020202020204" pitchFamily="34" charset="0"/>
                <a:cs typeface="Arial" panose="020B0604020202020204" pitchFamily="34" charset="0"/>
              </a:rPr>
              <a:t>Approved </a:t>
            </a:r>
            <a:r>
              <a:rPr lang="en-US" sz="2800" dirty="0">
                <a:latin typeface="Arial" panose="020B0604020202020204" pitchFamily="34" charset="0"/>
                <a:cs typeface="Arial" panose="020B0604020202020204" pitchFamily="34" charset="0"/>
              </a:rPr>
              <a:t>by the SJC Workforce Development Board on </a:t>
            </a:r>
            <a:r>
              <a:rPr lang="en-US" sz="2800" b="1" dirty="0">
                <a:solidFill>
                  <a:srgbClr val="FF0000"/>
                </a:solidFill>
                <a:latin typeface="Arial" panose="020B0604020202020204" pitchFamily="34" charset="0"/>
                <a:cs typeface="Arial" panose="020B0604020202020204" pitchFamily="34" charset="0"/>
              </a:rPr>
              <a:t>May 25, 2016</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800" dirty="0">
                <a:latin typeface="Arial" panose="020B0604020202020204" pitchFamily="34" charset="0"/>
                <a:cs typeface="Arial" panose="020B0604020202020204" pitchFamily="34" charset="0"/>
              </a:rPr>
              <a:t>The Board of Supervisors approved the MOU Phase I on </a:t>
            </a:r>
            <a:r>
              <a:rPr lang="en-US" sz="2800" b="1" dirty="0">
                <a:solidFill>
                  <a:srgbClr val="FF0000"/>
                </a:solidFill>
                <a:latin typeface="Arial" panose="020B0604020202020204" pitchFamily="34" charset="0"/>
                <a:cs typeface="Arial" panose="020B0604020202020204" pitchFamily="34" charset="0"/>
              </a:rPr>
              <a:t>June 28, 2016</a:t>
            </a:r>
            <a:r>
              <a:rPr lang="en-US" sz="2800" dirty="0">
                <a:latin typeface="Arial" panose="020B0604020202020204" pitchFamily="34" charset="0"/>
                <a:cs typeface="Arial" panose="020B0604020202020204" pitchFamily="34" charset="0"/>
              </a:rPr>
              <a:t>. </a:t>
            </a:r>
          </a:p>
          <a:p>
            <a:pPr marL="257175" indent="-257175" algn="l">
              <a:buFont typeface="Arial" panose="020B0604020202020204" pitchFamily="34" charset="0"/>
              <a:buChar char="•"/>
            </a:pPr>
            <a:r>
              <a:rPr lang="en-US" sz="2800" dirty="0">
                <a:latin typeface="Arial" panose="020B0604020202020204" pitchFamily="34" charset="0"/>
                <a:cs typeface="Arial" panose="020B0604020202020204" pitchFamily="34" charset="0"/>
              </a:rPr>
              <a:t>The fully executed WIOA MOU Phase I was sent to the State Board on </a:t>
            </a:r>
            <a:r>
              <a:rPr lang="en-US" sz="2800" b="1" dirty="0">
                <a:solidFill>
                  <a:srgbClr val="FF0000"/>
                </a:solidFill>
                <a:latin typeface="Arial" panose="020B0604020202020204" pitchFamily="34" charset="0"/>
                <a:cs typeface="Arial" panose="020B0604020202020204" pitchFamily="34" charset="0"/>
              </a:rPr>
              <a:t>June 30, 2016</a:t>
            </a:r>
            <a:r>
              <a:rPr lang="en-US" sz="2800" dirty="0">
                <a:latin typeface="Arial" panose="020B0604020202020204" pitchFamily="34" charset="0"/>
                <a:cs typeface="Arial" panose="020B0604020202020204" pitchFamily="34" charset="0"/>
              </a:rPr>
              <a:t>.  </a:t>
            </a:r>
          </a:p>
        </p:txBody>
      </p:sp>
      <p:sp>
        <p:nvSpPr>
          <p:cNvPr id="8" name="Rectangle 7"/>
          <p:cNvSpPr/>
          <p:nvPr/>
        </p:nvSpPr>
        <p:spPr>
          <a:xfrm>
            <a:off x="1314450" y="912504"/>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33878412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1485900" y="96540"/>
            <a:ext cx="6172200" cy="857250"/>
          </a:xfrm>
          <a:prstGeom prst="rect">
            <a:avLst/>
          </a:prstGeom>
        </p:spPr>
        <p:txBody>
          <a:bodyPr vert="horz" lIns="68580" tIns="34290" rIns="68580" bIns="3429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a:solidFill>
                  <a:srgbClr val="1F497D"/>
                </a:solidFill>
                <a:latin typeface="+mn-lt"/>
              </a:rPr>
              <a:t>WIOA MOU Phase II</a:t>
            </a:r>
          </a:p>
        </p:txBody>
      </p:sp>
      <p:sp>
        <p:nvSpPr>
          <p:cNvPr id="14" name="Content Placeholder 2"/>
          <p:cNvSpPr txBox="1">
            <a:spLocks/>
          </p:cNvSpPr>
          <p:nvPr/>
        </p:nvSpPr>
        <p:spPr>
          <a:xfrm>
            <a:off x="144379" y="1090058"/>
            <a:ext cx="9216190" cy="4677078"/>
          </a:xfrm>
          <a:prstGeom prst="rect">
            <a:avLst/>
          </a:prstGeom>
        </p:spPr>
        <p:txBody>
          <a:bodyPr vert="horz" lIns="68580" tIns="34290" rIns="68580" bIns="3429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marL="257175" indent="-257175" algn="l">
              <a:buFont typeface="Arial" panose="020B0604020202020204" pitchFamily="34" charset="0"/>
              <a:buChar char="•"/>
            </a:pPr>
            <a:r>
              <a:rPr lang="en-US" sz="2800" dirty="0" smtClean="0">
                <a:latin typeface="Arial" panose="020B0604020202020204" pitchFamily="34" charset="0"/>
                <a:cs typeface="Arial" panose="020B0604020202020204" pitchFamily="34" charset="0"/>
              </a:rPr>
              <a:t>On </a:t>
            </a:r>
            <a:r>
              <a:rPr lang="en-US" sz="2800" b="1" dirty="0">
                <a:solidFill>
                  <a:srgbClr val="FF0000"/>
                </a:solidFill>
                <a:latin typeface="Arial" panose="020B0604020202020204" pitchFamily="34" charset="0"/>
                <a:cs typeface="Arial" panose="020B0604020202020204" pitchFamily="34" charset="0"/>
              </a:rPr>
              <a:t>August 3, 2017</a:t>
            </a:r>
            <a:r>
              <a:rPr lang="en-US" sz="2800" dirty="0">
                <a:latin typeface="Arial" panose="020B0604020202020204" pitchFamily="34" charset="0"/>
                <a:cs typeface="Arial" panose="020B0604020202020204" pitchFamily="34" charset="0"/>
              </a:rPr>
              <a:t>, the SJC Workforce Development Board Executive Committee, acting on behalf of the SJCWDB unanimously approved the WIOA MOU Phase II and recommended its submission to the BOS for approval and signature</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800" dirty="0">
                <a:latin typeface="Arial" panose="020B0604020202020204" pitchFamily="34" charset="0"/>
                <a:cs typeface="Arial" panose="020B0604020202020204" pitchFamily="34" charset="0"/>
              </a:rPr>
              <a:t>On </a:t>
            </a:r>
            <a:r>
              <a:rPr lang="en-US" sz="2800" b="1" dirty="0">
                <a:solidFill>
                  <a:srgbClr val="FF0000"/>
                </a:solidFill>
                <a:latin typeface="Arial" panose="020B0604020202020204" pitchFamily="34" charset="0"/>
                <a:cs typeface="Arial" panose="020B0604020202020204" pitchFamily="34" charset="0"/>
              </a:rPr>
              <a:t>August 22, 2017 </a:t>
            </a:r>
            <a:r>
              <a:rPr lang="en-US" sz="2800" dirty="0">
                <a:latin typeface="Arial" panose="020B0604020202020204" pitchFamily="34" charset="0"/>
                <a:cs typeface="Arial" panose="020B0604020202020204" pitchFamily="34" charset="0"/>
              </a:rPr>
              <a:t>WIOA MOU Phase II was approved by the SJC Board of Supervisors</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a:p>
            <a:pPr marL="257175" indent="-257175" algn="l">
              <a:buFont typeface="Arial" panose="020B0604020202020204" pitchFamily="34" charset="0"/>
              <a:buChar char="•"/>
            </a:pPr>
            <a:r>
              <a:rPr lang="en-US" sz="2800" dirty="0">
                <a:latin typeface="Arial" panose="020B0604020202020204" pitchFamily="34" charset="0"/>
                <a:cs typeface="Arial" panose="020B0604020202020204" pitchFamily="34" charset="0"/>
              </a:rPr>
              <a:t>On </a:t>
            </a:r>
            <a:r>
              <a:rPr lang="en-US" sz="2800" b="1" dirty="0">
                <a:solidFill>
                  <a:srgbClr val="FF0000"/>
                </a:solidFill>
                <a:latin typeface="Arial" panose="020B0604020202020204" pitchFamily="34" charset="0"/>
                <a:cs typeface="Arial" panose="020B0604020202020204" pitchFamily="34" charset="0"/>
              </a:rPr>
              <a:t>August 29, 2017 </a:t>
            </a:r>
            <a:r>
              <a:rPr lang="en-US" sz="2800" dirty="0">
                <a:latin typeface="Arial" panose="020B0604020202020204" pitchFamily="34" charset="0"/>
                <a:cs typeface="Arial" panose="020B0604020202020204" pitchFamily="34" charset="0"/>
              </a:rPr>
              <a:t>the fully executed WIOA MOU Phase II was sent to the State one day ahead of schedule!!!!</a:t>
            </a:r>
          </a:p>
          <a:p>
            <a:pPr marL="257175" indent="-257175" algn="l">
              <a:buFont typeface="Arial" panose="020B0604020202020204" pitchFamily="34" charset="0"/>
              <a:buChar char="•"/>
            </a:pPr>
            <a:endParaRPr lang="en-US" sz="1500" dirty="0"/>
          </a:p>
          <a:p>
            <a:pPr marL="257175" indent="-257175" algn="l">
              <a:buFont typeface="Arial" panose="020B0604020202020204" pitchFamily="34" charset="0"/>
              <a:buChar char="•"/>
            </a:pPr>
            <a:endParaRPr lang="en-US" sz="600" dirty="0"/>
          </a:p>
        </p:txBody>
      </p:sp>
      <p:sp>
        <p:nvSpPr>
          <p:cNvPr id="8" name="Rectangle 7"/>
          <p:cNvSpPr/>
          <p:nvPr/>
        </p:nvSpPr>
        <p:spPr>
          <a:xfrm>
            <a:off x="1314450" y="848370"/>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2" name="TextBox 1"/>
          <p:cNvSpPr txBox="1"/>
          <p:nvPr/>
        </p:nvSpPr>
        <p:spPr>
          <a:xfrm>
            <a:off x="385010" y="5767136"/>
            <a:ext cx="5005137" cy="523220"/>
          </a:xfrm>
          <a:prstGeom prst="rect">
            <a:avLst/>
          </a:prstGeom>
          <a:noFill/>
        </p:spPr>
        <p:txBody>
          <a:bodyPr wrap="square" rtlCol="0">
            <a:spAutoFit/>
          </a:bodyPr>
          <a:lstStyle/>
          <a:p>
            <a:r>
              <a:rPr lang="en-US" sz="2800" dirty="0" smtClean="0"/>
              <a:t>SWDB Approved!</a:t>
            </a:r>
            <a:endParaRPr lang="en-US" sz="2800" b="1" dirty="0">
              <a:solidFill>
                <a:srgbClr val="FF0000"/>
              </a:solidFill>
            </a:endParaRPr>
          </a:p>
        </p:txBody>
      </p:sp>
    </p:spTree>
    <p:extLst>
      <p:ext uri="{BB962C8B-B14F-4D97-AF65-F5344CB8AC3E}">
        <p14:creationId xmlns:p14="http://schemas.microsoft.com/office/powerpoint/2010/main" val="32984527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4756" y="188291"/>
            <a:ext cx="8583283" cy="930500"/>
          </a:xfrm>
          <a:prstGeom prst="rect">
            <a:avLst/>
          </a:prstGeom>
          <a:noFill/>
        </p:spPr>
        <p:txBody>
          <a:bodyPr wrap="square" rtlCol="0">
            <a:noAutofit/>
          </a:bodyPr>
          <a:lstStyle/>
          <a:p>
            <a:pPr algn="ctr">
              <a:defRPr/>
            </a:pPr>
            <a:r>
              <a:rPr lang="en-US" sz="4800" b="1" dirty="0" smtClean="0">
                <a:solidFill>
                  <a:srgbClr val="1F497D"/>
                </a:solidFill>
              </a:rPr>
              <a:t>WIOA Implementation</a:t>
            </a:r>
            <a:endParaRPr lang="en-US" sz="4800" b="1" dirty="0">
              <a:solidFill>
                <a:srgbClr val="1F497D"/>
              </a:solidFill>
            </a:endParaRPr>
          </a:p>
        </p:txBody>
      </p:sp>
      <p:sp>
        <p:nvSpPr>
          <p:cNvPr id="15" name="TextBox 14"/>
          <p:cNvSpPr txBox="1"/>
          <p:nvPr/>
        </p:nvSpPr>
        <p:spPr>
          <a:xfrm>
            <a:off x="0" y="2863181"/>
            <a:ext cx="9144000" cy="1400758"/>
          </a:xfrm>
          <a:prstGeom prst="rect">
            <a:avLst/>
          </a:prstGeom>
          <a:noFill/>
        </p:spPr>
        <p:txBody>
          <a:bodyPr wrap="square" rtlCol="0">
            <a:noAutofit/>
          </a:bodyPr>
          <a:lstStyle/>
          <a:p>
            <a:pPr algn="ctr">
              <a:defRPr/>
            </a:pPr>
            <a:r>
              <a:rPr lang="en-US" sz="4000" b="1" dirty="0" smtClean="0">
                <a:solidFill>
                  <a:srgbClr val="14491F"/>
                </a:solidFill>
              </a:rPr>
              <a:t>Recertification of the Local </a:t>
            </a:r>
          </a:p>
          <a:p>
            <a:pPr algn="ctr">
              <a:defRPr/>
            </a:pPr>
            <a:r>
              <a:rPr lang="en-US" sz="4000" b="1" dirty="0" smtClean="0">
                <a:solidFill>
                  <a:srgbClr val="14491F"/>
                </a:solidFill>
              </a:rPr>
              <a:t>Workforce Development Board</a:t>
            </a:r>
          </a:p>
          <a:p>
            <a:pPr algn="ctr">
              <a:defRPr/>
            </a:pPr>
            <a:endParaRPr lang="en-US" sz="3000" b="1" dirty="0">
              <a:solidFill>
                <a:srgbClr val="1F497D"/>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816" y="4275391"/>
            <a:ext cx="3403041" cy="2271530"/>
          </a:xfrm>
          <a:prstGeom prst="rect">
            <a:avLst/>
          </a:prstGeom>
          <a:ln>
            <a:solidFill>
              <a:schemeClr val="tx1"/>
            </a:solidFill>
          </a:ln>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5759" y="4292256"/>
            <a:ext cx="3436228" cy="2255184"/>
          </a:xfrm>
          <a:prstGeom prst="rect">
            <a:avLst/>
          </a:prstGeom>
          <a:ln>
            <a:solidFill>
              <a:schemeClr val="tx1"/>
            </a:solid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2582" y="1225249"/>
            <a:ext cx="2951448" cy="1531474"/>
          </a:xfrm>
          <a:prstGeom prst="rect">
            <a:avLst/>
          </a:prstGeom>
        </p:spPr>
      </p:pic>
    </p:spTree>
    <p:extLst>
      <p:ext uri="{BB962C8B-B14F-4D97-AF65-F5344CB8AC3E}">
        <p14:creationId xmlns:p14="http://schemas.microsoft.com/office/powerpoint/2010/main" val="1046150397"/>
      </p:ext>
    </p:extLst>
  </p:cSld>
  <p:clrMapOvr>
    <a:masterClrMapping/>
  </p:clrMapOvr>
  <p:transition spd="slow">
    <p:wip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81297"/>
            <a:ext cx="9408694" cy="857250"/>
          </a:xfrm>
        </p:spPr>
        <p:txBody>
          <a:bodyPr>
            <a:noAutofit/>
          </a:bodyPr>
          <a:lstStyle/>
          <a:p>
            <a:pPr algn="l">
              <a:lnSpc>
                <a:spcPct val="90000"/>
              </a:lnSpc>
            </a:pPr>
            <a:r>
              <a:rPr lang="en-US" sz="4300" b="1" dirty="0" smtClean="0">
                <a:solidFill>
                  <a:srgbClr val="1F497D"/>
                </a:solidFill>
                <a:latin typeface="+mn-lt"/>
              </a:rPr>
              <a:t>In Accordance with Directive WSD15-13</a:t>
            </a:r>
            <a:endParaRPr lang="en-US" sz="4300" b="1" dirty="0">
              <a:solidFill>
                <a:srgbClr val="1F497D"/>
              </a:solidFill>
              <a:latin typeface="+mn-lt"/>
            </a:endParaRPr>
          </a:p>
        </p:txBody>
      </p:sp>
      <p:sp>
        <p:nvSpPr>
          <p:cNvPr id="3" name="Content Placeholder 2"/>
          <p:cNvSpPr>
            <a:spLocks noGrp="1"/>
          </p:cNvSpPr>
          <p:nvPr>
            <p:ph idx="1"/>
          </p:nvPr>
        </p:nvSpPr>
        <p:spPr>
          <a:xfrm>
            <a:off x="461886" y="2592013"/>
            <a:ext cx="4518328" cy="3286273"/>
          </a:xfrm>
        </p:spPr>
        <p:txBody>
          <a:bodyPr>
            <a:noAutofit/>
          </a:bodyPr>
          <a:lstStyle/>
          <a:p>
            <a:pPr marL="0" indent="0">
              <a:buNone/>
            </a:pPr>
            <a:r>
              <a:rPr lang="en-US" dirty="0"/>
              <a:t>Applications for Board Recertification were due on </a:t>
            </a:r>
            <a:r>
              <a:rPr lang="en-US" b="1" dirty="0">
                <a:solidFill>
                  <a:srgbClr val="FF0000"/>
                </a:solidFill>
              </a:rPr>
              <a:t>March 31, 2016</a:t>
            </a:r>
            <a:r>
              <a:rPr lang="en-US" dirty="0"/>
              <a:t>.</a:t>
            </a:r>
          </a:p>
          <a:p>
            <a:pPr marL="0" indent="0">
              <a:buNone/>
            </a:pPr>
            <a:endParaRPr lang="en-US" sz="750" dirty="0"/>
          </a:p>
          <a:p>
            <a:pPr marL="0" indent="0">
              <a:buNone/>
            </a:pPr>
            <a:r>
              <a:rPr lang="en-US" dirty="0"/>
              <a:t>Moving up the tentative due date of </a:t>
            </a:r>
            <a:r>
              <a:rPr lang="en-US" b="1" dirty="0">
                <a:solidFill>
                  <a:srgbClr val="FF0000"/>
                </a:solidFill>
              </a:rPr>
              <a:t>June 30, 2016</a:t>
            </a:r>
          </a:p>
        </p:txBody>
      </p:sp>
      <p:sp>
        <p:nvSpPr>
          <p:cNvPr id="8" name="Rectangle 7"/>
          <p:cNvSpPr/>
          <p:nvPr/>
        </p:nvSpPr>
        <p:spPr>
          <a:xfrm>
            <a:off x="1314450" y="1031583"/>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sp>
        <p:nvSpPr>
          <p:cNvPr id="5" name="TextBox 4"/>
          <p:cNvSpPr txBox="1"/>
          <p:nvPr/>
        </p:nvSpPr>
        <p:spPr>
          <a:xfrm>
            <a:off x="310552" y="1185006"/>
            <a:ext cx="8522898" cy="1015663"/>
          </a:xfrm>
          <a:prstGeom prst="rect">
            <a:avLst/>
          </a:prstGeom>
          <a:noFill/>
        </p:spPr>
        <p:txBody>
          <a:bodyPr wrap="square" rtlCol="0">
            <a:spAutoFit/>
          </a:bodyPr>
          <a:lstStyle/>
          <a:p>
            <a:r>
              <a:rPr lang="en-US" sz="3000" dirty="0">
                <a:solidFill>
                  <a:schemeClr val="tx1">
                    <a:lumMod val="85000"/>
                    <a:lumOff val="15000"/>
                  </a:schemeClr>
                </a:solidFill>
              </a:rPr>
              <a:t>Local Workforce Development Areas were requested to Submit Their Application for LWDB Recertification</a:t>
            </a: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62910" y="2975964"/>
            <a:ext cx="3270797" cy="224027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5551963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8862" y="219141"/>
            <a:ext cx="8494295" cy="989314"/>
          </a:xfrm>
        </p:spPr>
        <p:txBody>
          <a:bodyPr>
            <a:noAutofit/>
          </a:bodyPr>
          <a:lstStyle/>
          <a:p>
            <a:pPr algn="l">
              <a:lnSpc>
                <a:spcPct val="90000"/>
              </a:lnSpc>
            </a:pPr>
            <a:r>
              <a:rPr lang="en-US" b="1" dirty="0" smtClean="0">
                <a:solidFill>
                  <a:srgbClr val="1F497D"/>
                </a:solidFill>
                <a:latin typeface="+mn-lt"/>
              </a:rPr>
              <a:t>The Recommendation of the Board</a:t>
            </a:r>
            <a:endParaRPr lang="en-US" b="1" dirty="0">
              <a:solidFill>
                <a:srgbClr val="1F497D"/>
              </a:solidFill>
              <a:latin typeface="+mn-lt"/>
            </a:endParaRPr>
          </a:p>
        </p:txBody>
      </p:sp>
      <p:sp>
        <p:nvSpPr>
          <p:cNvPr id="3" name="Content Placeholder 2"/>
          <p:cNvSpPr>
            <a:spLocks noGrp="1"/>
          </p:cNvSpPr>
          <p:nvPr>
            <p:ph idx="1"/>
          </p:nvPr>
        </p:nvSpPr>
        <p:spPr>
          <a:xfrm>
            <a:off x="3593431" y="1489591"/>
            <a:ext cx="5094369" cy="4038354"/>
          </a:xfrm>
        </p:spPr>
        <p:txBody>
          <a:bodyPr>
            <a:noAutofit/>
          </a:bodyPr>
          <a:lstStyle/>
          <a:p>
            <a:pPr>
              <a:buFont typeface="Arial" panose="020B0604020202020204" pitchFamily="34" charset="0"/>
              <a:buChar char="•"/>
            </a:pPr>
            <a:r>
              <a:rPr lang="en-US" dirty="0" smtClean="0"/>
              <a:t>The establishment of a Workforce Development Board (WDB) in accordance with WIOA membership requirements; and </a:t>
            </a:r>
          </a:p>
          <a:p>
            <a:pPr>
              <a:buFont typeface="Arial" panose="020B0604020202020204" pitchFamily="34" charset="0"/>
              <a:buChar char="•"/>
            </a:pPr>
            <a:r>
              <a:rPr lang="en-US" dirty="0" smtClean="0"/>
              <a:t>Nomination process consistent with the Act and WDB Bylaws.</a:t>
            </a:r>
          </a:p>
        </p:txBody>
      </p:sp>
      <p:sp>
        <p:nvSpPr>
          <p:cNvPr id="8" name="Rectangle 7"/>
          <p:cNvSpPr/>
          <p:nvPr/>
        </p:nvSpPr>
        <p:spPr>
          <a:xfrm>
            <a:off x="1314450" y="1245632"/>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7228" y="1796947"/>
            <a:ext cx="2875860" cy="342364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3119539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347" y="312820"/>
            <a:ext cx="8046097" cy="1090863"/>
          </a:xfrm>
        </p:spPr>
        <p:txBody>
          <a:bodyPr>
            <a:noAutofit/>
          </a:bodyPr>
          <a:lstStyle/>
          <a:p>
            <a:pPr algn="l">
              <a:lnSpc>
                <a:spcPct val="90000"/>
              </a:lnSpc>
            </a:pPr>
            <a:r>
              <a:rPr lang="en-US" b="1" smtClean="0">
                <a:solidFill>
                  <a:srgbClr val="1F497D"/>
                </a:solidFill>
                <a:latin typeface="+mn-lt"/>
              </a:rPr>
              <a:t>Development of </a:t>
            </a:r>
            <a:r>
              <a:rPr lang="en-US" b="1" dirty="0" smtClean="0">
                <a:solidFill>
                  <a:srgbClr val="1F497D"/>
                </a:solidFill>
                <a:latin typeface="+mn-lt"/>
              </a:rPr>
              <a:t>WDB Bylaws</a:t>
            </a:r>
            <a:r>
              <a:rPr lang="en-US" b="1" dirty="0">
                <a:solidFill>
                  <a:srgbClr val="1F497D"/>
                </a:solidFill>
                <a:latin typeface="+mn-lt"/>
              </a:rPr>
              <a:t>:</a:t>
            </a:r>
          </a:p>
        </p:txBody>
      </p:sp>
      <p:sp>
        <p:nvSpPr>
          <p:cNvPr id="3" name="Content Placeholder 2"/>
          <p:cNvSpPr>
            <a:spLocks noGrp="1"/>
          </p:cNvSpPr>
          <p:nvPr>
            <p:ph idx="1"/>
          </p:nvPr>
        </p:nvSpPr>
        <p:spPr>
          <a:xfrm>
            <a:off x="513348" y="2246805"/>
            <a:ext cx="4852736" cy="2456587"/>
          </a:xfrm>
        </p:spPr>
        <p:txBody>
          <a:bodyPr>
            <a:noAutofit/>
          </a:bodyPr>
          <a:lstStyle/>
          <a:p>
            <a:pPr marL="0" indent="0">
              <a:buNone/>
            </a:pPr>
            <a:r>
              <a:rPr lang="en-US" sz="3600" dirty="0" smtClean="0"/>
              <a:t>WDB Bylaws were Developed </a:t>
            </a:r>
            <a:r>
              <a:rPr lang="en-US" sz="3600" dirty="0"/>
              <a:t>to comply with WIOA and </a:t>
            </a:r>
            <a:r>
              <a:rPr lang="en-US" sz="3600" dirty="0" smtClean="0"/>
              <a:t>Federal Requirements</a:t>
            </a:r>
          </a:p>
          <a:p>
            <a:endParaRPr lang="en-US" sz="750" dirty="0"/>
          </a:p>
        </p:txBody>
      </p:sp>
      <p:sp>
        <p:nvSpPr>
          <p:cNvPr id="8" name="Rectangle 7"/>
          <p:cNvSpPr/>
          <p:nvPr/>
        </p:nvSpPr>
        <p:spPr>
          <a:xfrm>
            <a:off x="1314450" y="1615842"/>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814" y="2013284"/>
            <a:ext cx="2923631" cy="292363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18378903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421" y="226318"/>
            <a:ext cx="8855242" cy="2101951"/>
          </a:xfrm>
        </p:spPr>
        <p:txBody>
          <a:bodyPr>
            <a:noAutofit/>
          </a:bodyPr>
          <a:lstStyle/>
          <a:p>
            <a:pPr algn="l">
              <a:lnSpc>
                <a:spcPct val="90000"/>
              </a:lnSpc>
            </a:pPr>
            <a:r>
              <a:rPr lang="en-US" b="1" smtClean="0">
                <a:solidFill>
                  <a:srgbClr val="1F497D"/>
                </a:solidFill>
                <a:latin typeface="+mn-lt"/>
              </a:rPr>
              <a:t>Development of the </a:t>
            </a:r>
            <a:r>
              <a:rPr lang="en-US" b="1" dirty="0">
                <a:solidFill>
                  <a:srgbClr val="1F497D"/>
                </a:solidFill>
                <a:latin typeface="+mn-lt"/>
              </a:rPr>
              <a:t>Chief Local Elected Official (CLEO</a:t>
            </a:r>
            <a:r>
              <a:rPr lang="en-US" b="1">
                <a:solidFill>
                  <a:srgbClr val="1F497D"/>
                </a:solidFill>
                <a:latin typeface="+mn-lt"/>
              </a:rPr>
              <a:t>) </a:t>
            </a:r>
            <a:r>
              <a:rPr lang="en-US" b="1" smtClean="0">
                <a:solidFill>
                  <a:srgbClr val="1F497D"/>
                </a:solidFill>
                <a:latin typeface="+mn-lt"/>
              </a:rPr>
              <a:t>Agreement</a:t>
            </a:r>
            <a:br>
              <a:rPr lang="en-US" b="1" smtClean="0">
                <a:solidFill>
                  <a:srgbClr val="1F497D"/>
                </a:solidFill>
                <a:latin typeface="+mn-lt"/>
              </a:rPr>
            </a:br>
            <a:r>
              <a:rPr lang="en-US" b="1" smtClean="0">
                <a:solidFill>
                  <a:srgbClr val="1F497D"/>
                </a:solidFill>
                <a:latin typeface="+mn-lt"/>
              </a:rPr>
              <a:t>Between the WDB</a:t>
            </a:r>
            <a:endParaRPr lang="en-US" b="1" dirty="0">
              <a:solidFill>
                <a:srgbClr val="1F497D"/>
              </a:solidFill>
              <a:latin typeface="+mn-lt"/>
            </a:endParaRPr>
          </a:p>
        </p:txBody>
      </p:sp>
      <p:sp>
        <p:nvSpPr>
          <p:cNvPr id="3" name="Content Placeholder 2"/>
          <p:cNvSpPr>
            <a:spLocks noGrp="1"/>
          </p:cNvSpPr>
          <p:nvPr>
            <p:ph idx="1"/>
          </p:nvPr>
        </p:nvSpPr>
        <p:spPr>
          <a:xfrm>
            <a:off x="1314450" y="2713024"/>
            <a:ext cx="6432615" cy="3183512"/>
          </a:xfrm>
        </p:spPr>
        <p:txBody>
          <a:bodyPr>
            <a:noAutofit/>
          </a:bodyPr>
          <a:lstStyle/>
          <a:p>
            <a:r>
              <a:rPr lang="en-US" dirty="0" smtClean="0"/>
              <a:t>The </a:t>
            </a:r>
            <a:r>
              <a:rPr lang="en-US" dirty="0"/>
              <a:t>CLEO was </a:t>
            </a:r>
            <a:r>
              <a:rPr lang="en-US" dirty="0" smtClean="0"/>
              <a:t>developed </a:t>
            </a:r>
            <a:r>
              <a:rPr lang="en-US" dirty="0"/>
              <a:t>to comply with WIOA </a:t>
            </a:r>
            <a:r>
              <a:rPr lang="en-US" dirty="0" smtClean="0"/>
              <a:t>and the Federal Regulations</a:t>
            </a:r>
            <a:endParaRPr lang="en-US" sz="750" dirty="0"/>
          </a:p>
          <a:p>
            <a:r>
              <a:rPr lang="en-US" dirty="0" smtClean="0"/>
              <a:t>Comparable </a:t>
            </a:r>
            <a:r>
              <a:rPr lang="en-US" dirty="0"/>
              <a:t>to the existing </a:t>
            </a:r>
            <a:r>
              <a:rPr lang="en-US" dirty="0" smtClean="0"/>
              <a:t>Workforce Investment Board (WIB) </a:t>
            </a:r>
            <a:r>
              <a:rPr lang="en-US" dirty="0"/>
              <a:t>document</a:t>
            </a:r>
            <a:endParaRPr lang="en-US" dirty="0" smtClean="0"/>
          </a:p>
        </p:txBody>
      </p:sp>
      <p:sp>
        <p:nvSpPr>
          <p:cNvPr id="8" name="Rectangle 7"/>
          <p:cNvSpPr/>
          <p:nvPr/>
        </p:nvSpPr>
        <p:spPr>
          <a:xfrm>
            <a:off x="1314450" y="2452901"/>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7587236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9"/>
          <p:cNvSpPr>
            <a:spLocks noChangeArrowheads="1"/>
          </p:cNvSpPr>
          <p:nvPr/>
        </p:nvSpPr>
        <p:spPr bwMode="auto">
          <a:xfrm>
            <a:off x="133709" y="316302"/>
            <a:ext cx="8876581"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spcBef>
                <a:spcPct val="0"/>
              </a:spcBef>
              <a:buSzTx/>
              <a:buFontTx/>
              <a:buNone/>
            </a:pPr>
            <a:r>
              <a:rPr lang="en-US" altLang="en-US" sz="3600" b="1" dirty="0" smtClean="0">
                <a:solidFill>
                  <a:srgbClr val="3B6157"/>
                </a:solidFill>
                <a:latin typeface="+mj-lt"/>
              </a:rPr>
              <a:t>Workforce Development Board</a:t>
            </a:r>
          </a:p>
          <a:p>
            <a:pPr>
              <a:spcBef>
                <a:spcPct val="0"/>
              </a:spcBef>
              <a:buSzTx/>
              <a:buFontTx/>
              <a:buNone/>
            </a:pPr>
            <a:r>
              <a:rPr lang="en-US" altLang="en-US" b="1" dirty="0" smtClean="0">
                <a:solidFill>
                  <a:srgbClr val="1F497D"/>
                </a:solidFill>
                <a:latin typeface="+mj-lt"/>
              </a:rPr>
              <a:t>The One-Stop </a:t>
            </a:r>
            <a:r>
              <a:rPr lang="en-US" altLang="en-US" b="1" dirty="0">
                <a:solidFill>
                  <a:srgbClr val="1F497D"/>
                </a:solidFill>
                <a:latin typeface="+mj-lt"/>
              </a:rPr>
              <a:t>Service Delivery System in</a:t>
            </a:r>
          </a:p>
          <a:p>
            <a:pPr>
              <a:spcBef>
                <a:spcPct val="0"/>
              </a:spcBef>
              <a:buSzTx/>
              <a:buFontTx/>
              <a:buNone/>
            </a:pPr>
            <a:r>
              <a:rPr lang="en-US" altLang="en-US" b="1" dirty="0" smtClean="0">
                <a:solidFill>
                  <a:srgbClr val="1F497D"/>
                </a:solidFill>
                <a:latin typeface="+mj-lt"/>
              </a:rPr>
              <a:t>San </a:t>
            </a:r>
            <a:r>
              <a:rPr lang="en-US" altLang="en-US" b="1" dirty="0">
                <a:solidFill>
                  <a:srgbClr val="1F497D"/>
                </a:solidFill>
                <a:latin typeface="+mj-lt"/>
              </a:rPr>
              <a:t>Joaquin County</a:t>
            </a:r>
            <a:r>
              <a:rPr lang="en-US" altLang="en-US" b="1" dirty="0" smtClean="0">
                <a:solidFill>
                  <a:srgbClr val="1F497D"/>
                </a:solidFill>
                <a:latin typeface="+mj-lt"/>
              </a:rPr>
              <a:t>… For Workforce Development</a:t>
            </a:r>
            <a:endParaRPr lang="en-US" altLang="en-US" b="1" dirty="0">
              <a:solidFill>
                <a:srgbClr val="1F497D"/>
              </a:solidFill>
              <a:latin typeface="+mj-lt"/>
            </a:endParaRPr>
          </a:p>
        </p:txBody>
      </p:sp>
      <p:sp>
        <p:nvSpPr>
          <p:cNvPr id="9218" name="TextBox 2"/>
          <p:cNvSpPr txBox="1">
            <a:spLocks noChangeArrowheads="1"/>
          </p:cNvSpPr>
          <p:nvPr/>
        </p:nvSpPr>
        <p:spPr bwMode="auto">
          <a:xfrm>
            <a:off x="2022841" y="6167438"/>
            <a:ext cx="50983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0"/>
              </a:spcBef>
              <a:buSzTx/>
              <a:buFontTx/>
              <a:buNone/>
            </a:pPr>
            <a:r>
              <a:rPr lang="en-US" altLang="en-US" sz="2400" dirty="0">
                <a:latin typeface="Calibri" charset="0"/>
                <a:ea typeface="Calibri" charset="0"/>
                <a:cs typeface="Calibri" charset="0"/>
              </a:rPr>
              <a:t>On the internet @ </a:t>
            </a:r>
            <a:r>
              <a:rPr lang="en-US" altLang="en-US" sz="2400" dirty="0" err="1">
                <a:latin typeface="Calibri" charset="0"/>
                <a:ea typeface="Calibri" charset="0"/>
                <a:cs typeface="Calibri" charset="0"/>
              </a:rPr>
              <a:t>www.sjcworknet.org</a:t>
            </a:r>
            <a:endParaRPr lang="en-US" altLang="en-US" sz="2400" dirty="0">
              <a:latin typeface="Calibri" charset="0"/>
              <a:ea typeface="Calibri" charset="0"/>
              <a:cs typeface="Calibri" charset="0"/>
            </a:endParaRPr>
          </a:p>
        </p:txBody>
      </p:sp>
      <p:pic>
        <p:nvPicPr>
          <p:cNvPr id="9219" name="Picture 2" descr="WorkNet-Large.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27250" y="2068278"/>
            <a:ext cx="4889500" cy="211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9220" name="Group 10"/>
          <p:cNvGrpSpPr>
            <a:grpSpLocks/>
          </p:cNvGrpSpPr>
          <p:nvPr/>
        </p:nvGrpSpPr>
        <p:grpSpPr bwMode="auto">
          <a:xfrm>
            <a:off x="533400" y="4419594"/>
            <a:ext cx="8077200" cy="1676400"/>
            <a:chOff x="533400" y="4114800"/>
            <a:chExt cx="8077200" cy="1676400"/>
          </a:xfrm>
        </p:grpSpPr>
        <p:pic>
          <p:nvPicPr>
            <p:cNvPr id="9221" name="Picture 3" descr="L8NB_new_worknet_office2__02_04_11WEB.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93512" y="4114800"/>
              <a:ext cx="2495880"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HN6P_amazon_job_signups1__07_19_13.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02272" y="4114800"/>
              <a:ext cx="250832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533400" y="4114800"/>
              <a:ext cx="287382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203750821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22402" y="431507"/>
            <a:ext cx="6267450" cy="1056842"/>
          </a:xfrm>
        </p:spPr>
        <p:txBody>
          <a:bodyPr>
            <a:noAutofit/>
          </a:bodyPr>
          <a:lstStyle/>
          <a:p>
            <a:pPr algn="l">
              <a:lnSpc>
                <a:spcPct val="90000"/>
              </a:lnSpc>
            </a:pPr>
            <a:r>
              <a:rPr lang="en-US" b="1" dirty="0" smtClean="0">
                <a:solidFill>
                  <a:srgbClr val="FF0000"/>
                </a:solidFill>
                <a:latin typeface="+mn-lt"/>
              </a:rPr>
              <a:t>On March 15, 2016</a:t>
            </a:r>
            <a:r>
              <a:rPr lang="en-US" b="1" dirty="0" smtClean="0">
                <a:solidFill>
                  <a:srgbClr val="1F497D"/>
                </a:solidFill>
              </a:rPr>
              <a:t/>
            </a:r>
            <a:br>
              <a:rPr lang="en-US" b="1" dirty="0" smtClean="0">
                <a:solidFill>
                  <a:srgbClr val="1F497D"/>
                </a:solidFill>
              </a:rPr>
            </a:br>
            <a:r>
              <a:rPr lang="en-US" b="1" dirty="0" smtClean="0">
                <a:solidFill>
                  <a:srgbClr val="1F497D"/>
                </a:solidFill>
              </a:rPr>
              <a:t> </a:t>
            </a:r>
            <a:endParaRPr lang="en-US" b="1" dirty="0">
              <a:solidFill>
                <a:srgbClr val="1F497D"/>
              </a:solidFill>
            </a:endParaRPr>
          </a:p>
        </p:txBody>
      </p:sp>
      <p:sp>
        <p:nvSpPr>
          <p:cNvPr id="3" name="Content Placeholder 2"/>
          <p:cNvSpPr>
            <a:spLocks noGrp="1"/>
          </p:cNvSpPr>
          <p:nvPr>
            <p:ph idx="1"/>
          </p:nvPr>
        </p:nvSpPr>
        <p:spPr>
          <a:xfrm>
            <a:off x="312234" y="1688416"/>
            <a:ext cx="5345120" cy="4592223"/>
          </a:xfrm>
        </p:spPr>
        <p:txBody>
          <a:bodyPr>
            <a:noAutofit/>
          </a:bodyPr>
          <a:lstStyle/>
          <a:p>
            <a:pPr>
              <a:buFont typeface="Wingdings" panose="05000000000000000000" pitchFamily="2" charset="2"/>
              <a:buChar char="§"/>
            </a:pPr>
            <a:r>
              <a:rPr lang="en-US" sz="2800" dirty="0" smtClean="0"/>
              <a:t>The San Joaquin County Board of Supervisors approved the recommendation of the WDB</a:t>
            </a:r>
            <a:endParaRPr lang="en-US" sz="2800" dirty="0"/>
          </a:p>
          <a:p>
            <a:pPr>
              <a:buFont typeface="Wingdings" panose="05000000000000000000" pitchFamily="2" charset="2"/>
              <a:buChar char="§"/>
            </a:pPr>
            <a:r>
              <a:rPr lang="en-US" sz="2800" dirty="0" smtClean="0"/>
              <a:t>And forwarded the Recertification Application to the State for final approval</a:t>
            </a:r>
          </a:p>
          <a:p>
            <a:pPr marL="0" indent="0">
              <a:buNone/>
            </a:pPr>
            <a:endParaRPr lang="en-US" sz="2800" dirty="0" smtClean="0"/>
          </a:p>
          <a:p>
            <a:pPr marL="0" indent="0">
              <a:buNone/>
            </a:pPr>
            <a:r>
              <a:rPr lang="en-US" sz="2800" dirty="0" smtClean="0"/>
              <a:t>WDB approval – </a:t>
            </a:r>
            <a:r>
              <a:rPr lang="en-US" sz="2800" b="1" dirty="0" smtClean="0">
                <a:solidFill>
                  <a:srgbClr val="FF0000"/>
                </a:solidFill>
              </a:rPr>
              <a:t>February 24, 2016</a:t>
            </a:r>
          </a:p>
        </p:txBody>
      </p:sp>
      <p:sp>
        <p:nvSpPr>
          <p:cNvPr id="8" name="Rectangle 7"/>
          <p:cNvSpPr/>
          <p:nvPr/>
        </p:nvSpPr>
        <p:spPr>
          <a:xfrm>
            <a:off x="1314450" y="1372291"/>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1586" y="1688416"/>
            <a:ext cx="2348330" cy="342409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05587385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9790" y="344905"/>
            <a:ext cx="6783135" cy="1422559"/>
          </a:xfrm>
        </p:spPr>
        <p:txBody>
          <a:bodyPr>
            <a:noAutofit/>
          </a:bodyPr>
          <a:lstStyle/>
          <a:p>
            <a:pPr algn="l">
              <a:lnSpc>
                <a:spcPct val="90000"/>
              </a:lnSpc>
            </a:pPr>
            <a:r>
              <a:rPr lang="en-US" b="1" dirty="0" smtClean="0">
                <a:solidFill>
                  <a:srgbClr val="1F497D"/>
                </a:solidFill>
                <a:latin typeface="+mn-lt"/>
              </a:rPr>
              <a:t>Final Approval was granted on </a:t>
            </a:r>
            <a:r>
              <a:rPr lang="en-US" b="1" dirty="0" smtClean="0">
                <a:solidFill>
                  <a:srgbClr val="FF0000"/>
                </a:solidFill>
                <a:latin typeface="+mn-lt"/>
              </a:rPr>
              <a:t>November 28, 2016</a:t>
            </a:r>
            <a:r>
              <a:rPr lang="en-US" b="1" dirty="0" smtClean="0">
                <a:solidFill>
                  <a:srgbClr val="1F497D"/>
                </a:solidFill>
              </a:rPr>
              <a:t> </a:t>
            </a:r>
            <a:endParaRPr lang="en-US" b="1" dirty="0">
              <a:solidFill>
                <a:srgbClr val="1F497D"/>
              </a:solidFill>
            </a:endParaRPr>
          </a:p>
        </p:txBody>
      </p:sp>
      <p:sp>
        <p:nvSpPr>
          <p:cNvPr id="3" name="Content Placeholder 2"/>
          <p:cNvSpPr>
            <a:spLocks noGrp="1"/>
          </p:cNvSpPr>
          <p:nvPr>
            <p:ph idx="1"/>
          </p:nvPr>
        </p:nvSpPr>
        <p:spPr>
          <a:xfrm rot="10800000" flipV="1">
            <a:off x="4432361" y="2204900"/>
            <a:ext cx="4472007" cy="2850639"/>
          </a:xfrm>
        </p:spPr>
        <p:txBody>
          <a:bodyPr>
            <a:noAutofit/>
          </a:bodyPr>
          <a:lstStyle/>
          <a:p>
            <a:pPr marL="0" indent="0">
              <a:buNone/>
            </a:pPr>
            <a:r>
              <a:rPr lang="en-US" sz="2800" dirty="0" smtClean="0"/>
              <a:t>The California Workforce Development Board sent the </a:t>
            </a:r>
            <a:r>
              <a:rPr lang="en-US" sz="2800" b="1" dirty="0">
                <a:solidFill>
                  <a:srgbClr val="1F497D"/>
                </a:solidFill>
              </a:rPr>
              <a:t>F</a:t>
            </a:r>
            <a:r>
              <a:rPr lang="en-US" sz="2800" b="1" dirty="0" smtClean="0">
                <a:solidFill>
                  <a:srgbClr val="1F497D"/>
                </a:solidFill>
              </a:rPr>
              <a:t>inal </a:t>
            </a:r>
            <a:r>
              <a:rPr lang="en-US" sz="2800" b="1" dirty="0">
                <a:solidFill>
                  <a:srgbClr val="1F497D"/>
                </a:solidFill>
              </a:rPr>
              <a:t>A</a:t>
            </a:r>
            <a:r>
              <a:rPr lang="en-US" sz="2800" b="1" dirty="0" smtClean="0">
                <a:solidFill>
                  <a:srgbClr val="1F497D"/>
                </a:solidFill>
              </a:rPr>
              <a:t>pproval letter </a:t>
            </a:r>
            <a:r>
              <a:rPr lang="en-US" sz="2800" dirty="0" smtClean="0"/>
              <a:t>Following the Appointment of a pending Labor Representative vacancy on the WDB</a:t>
            </a:r>
          </a:p>
        </p:txBody>
      </p:sp>
      <p:sp>
        <p:nvSpPr>
          <p:cNvPr id="8" name="Rectangle 7"/>
          <p:cNvSpPr/>
          <p:nvPr/>
        </p:nvSpPr>
        <p:spPr>
          <a:xfrm>
            <a:off x="1314450" y="1822436"/>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7832" y="1906477"/>
            <a:ext cx="3516272" cy="455047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421900085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882317" y="2041625"/>
            <a:ext cx="7459578" cy="3989627"/>
          </a:xfrm>
        </p:spPr>
        <p:txBody>
          <a:bodyPr>
            <a:normAutofit/>
          </a:bodyPr>
          <a:lstStyle/>
          <a:p>
            <a:pPr algn="l"/>
            <a:r>
              <a:rPr lang="en-US" b="1" dirty="0" smtClean="0">
                <a:solidFill>
                  <a:srgbClr val="3B6157"/>
                </a:solidFill>
              </a:rPr>
              <a:t>The procurement of the youth program services providers required:</a:t>
            </a:r>
            <a:endParaRPr lang="en-US" dirty="0">
              <a:solidFill>
                <a:srgbClr val="3B6157"/>
              </a:solidFill>
            </a:endParaRPr>
          </a:p>
          <a:p>
            <a:pPr marL="214313" indent="-214313" algn="l">
              <a:buFont typeface="Arial" panose="020B0604020202020204" pitchFamily="34" charset="0"/>
              <a:buChar char="•"/>
            </a:pPr>
            <a:r>
              <a:rPr lang="en-US" sz="2800" dirty="0" smtClean="0"/>
              <a:t>The development of a new procurement instrument</a:t>
            </a:r>
          </a:p>
          <a:p>
            <a:pPr marL="214313" indent="-214313" algn="l">
              <a:buFont typeface="Arial" panose="020B0604020202020204" pitchFamily="34" charset="0"/>
              <a:buChar char="•"/>
            </a:pPr>
            <a:r>
              <a:rPr lang="en-US" sz="2800" dirty="0" smtClean="0"/>
              <a:t>Containing the new program requirements</a:t>
            </a:r>
          </a:p>
          <a:p>
            <a:pPr marL="214313" indent="-214313" algn="l">
              <a:buFont typeface="Arial" panose="020B0604020202020204" pitchFamily="34" charset="0"/>
              <a:buChar char="•"/>
            </a:pPr>
            <a:r>
              <a:rPr lang="en-US" sz="2800" dirty="0" smtClean="0"/>
              <a:t>Must be Operational by </a:t>
            </a:r>
            <a:r>
              <a:rPr lang="en-US" sz="2800" b="1" dirty="0" smtClean="0">
                <a:solidFill>
                  <a:srgbClr val="FF0000"/>
                </a:solidFill>
              </a:rPr>
              <a:t>July 1, 2017</a:t>
            </a:r>
            <a:endParaRPr lang="en-US" sz="2800" b="1" dirty="0">
              <a:solidFill>
                <a:srgbClr val="FF0000"/>
              </a:solidFill>
            </a:endParaRPr>
          </a:p>
        </p:txBody>
      </p:sp>
      <p:sp>
        <p:nvSpPr>
          <p:cNvPr id="10" name="Title 9"/>
          <p:cNvSpPr>
            <a:spLocks noGrp="1"/>
          </p:cNvSpPr>
          <p:nvPr>
            <p:ph type="ctrTitle"/>
          </p:nvPr>
        </p:nvSpPr>
        <p:spPr>
          <a:xfrm>
            <a:off x="93244" y="256665"/>
            <a:ext cx="8614611" cy="1186586"/>
          </a:xfrm>
        </p:spPr>
        <p:txBody>
          <a:bodyPr>
            <a:noAutofit/>
          </a:bodyPr>
          <a:lstStyle/>
          <a:p>
            <a:r>
              <a:rPr lang="en-US" b="1" dirty="0">
                <a:solidFill>
                  <a:srgbClr val="1F497D"/>
                </a:solidFill>
              </a:rPr>
              <a:t>Procurement </a:t>
            </a:r>
            <a:r>
              <a:rPr lang="en-US" b="1" smtClean="0">
                <a:solidFill>
                  <a:srgbClr val="1F497D"/>
                </a:solidFill>
              </a:rPr>
              <a:t>of </a:t>
            </a:r>
            <a:r>
              <a:rPr lang="en-US" b="1" smtClean="0">
                <a:solidFill>
                  <a:srgbClr val="1F497D"/>
                </a:solidFill>
                <a:latin typeface="+mn-lt"/>
              </a:rPr>
              <a:t>WIOA</a:t>
            </a:r>
            <a:r>
              <a:rPr lang="en-US">
                <a:solidFill>
                  <a:schemeClr val="bg2">
                    <a:lumMod val="50000"/>
                  </a:schemeClr>
                </a:solidFill>
                <a:latin typeface="+mn-lt"/>
              </a:rPr>
              <a:t/>
            </a:r>
            <a:br>
              <a:rPr lang="en-US">
                <a:solidFill>
                  <a:schemeClr val="bg2">
                    <a:lumMod val="50000"/>
                  </a:schemeClr>
                </a:solidFill>
                <a:latin typeface="+mn-lt"/>
              </a:rPr>
            </a:br>
            <a:r>
              <a:rPr lang="en-US" b="1" smtClean="0">
                <a:solidFill>
                  <a:srgbClr val="1F497D"/>
                </a:solidFill>
                <a:latin typeface="+mn-lt"/>
              </a:rPr>
              <a:t>Youth</a:t>
            </a:r>
            <a:r>
              <a:rPr lang="en-US" smtClean="0">
                <a:solidFill>
                  <a:schemeClr val="bg2">
                    <a:lumMod val="50000"/>
                  </a:schemeClr>
                </a:solidFill>
                <a:latin typeface="+mn-lt"/>
              </a:rPr>
              <a:t> </a:t>
            </a:r>
            <a:r>
              <a:rPr lang="en-US" b="1" dirty="0" smtClean="0">
                <a:solidFill>
                  <a:srgbClr val="1F497D"/>
                </a:solidFill>
                <a:latin typeface="+mn-lt"/>
              </a:rPr>
              <a:t>Program</a:t>
            </a:r>
            <a:r>
              <a:rPr lang="en-US" dirty="0" smtClean="0">
                <a:solidFill>
                  <a:schemeClr val="bg2">
                    <a:lumMod val="50000"/>
                  </a:schemeClr>
                </a:solidFill>
                <a:latin typeface="+mn-lt"/>
              </a:rPr>
              <a:t> </a:t>
            </a:r>
            <a:r>
              <a:rPr lang="en-US" b="1" dirty="0" smtClean="0">
                <a:solidFill>
                  <a:srgbClr val="1F497D"/>
                </a:solidFill>
                <a:latin typeface="+mn-lt"/>
              </a:rPr>
              <a:t>Service Provider</a:t>
            </a:r>
            <a:endParaRPr lang="en-US" b="1" dirty="0">
              <a:solidFill>
                <a:srgbClr val="1F497D"/>
              </a:solidFill>
              <a:latin typeface="+mn-lt"/>
            </a:endParaRPr>
          </a:p>
        </p:txBody>
      </p:sp>
      <p:sp>
        <p:nvSpPr>
          <p:cNvPr id="8" name="Rectangle 7"/>
          <p:cNvSpPr/>
          <p:nvPr/>
        </p:nvSpPr>
        <p:spPr>
          <a:xfrm>
            <a:off x="1314450" y="1718825"/>
            <a:ext cx="6515100" cy="47226"/>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5319333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09073" y="1126124"/>
            <a:ext cx="8230600" cy="5176111"/>
          </a:xfrm>
        </p:spPr>
        <p:txBody>
          <a:bodyPr>
            <a:normAutofit/>
          </a:bodyPr>
          <a:lstStyle/>
          <a:p>
            <a:pPr algn="l"/>
            <a:r>
              <a:rPr lang="en-US" sz="3075" b="1" dirty="0" smtClean="0">
                <a:solidFill>
                  <a:srgbClr val="1E662D"/>
                </a:solidFill>
              </a:rPr>
              <a:t>Background</a:t>
            </a:r>
            <a:endParaRPr lang="en-US" u="sng" dirty="0"/>
          </a:p>
          <a:p>
            <a:pPr marL="214313" indent="-214313" algn="l">
              <a:spcAft>
                <a:spcPts val="1200"/>
              </a:spcAft>
              <a:buFont typeface="Arial" panose="020B0604020202020204" pitchFamily="34" charset="0"/>
              <a:buChar char="•"/>
            </a:pPr>
            <a:r>
              <a:rPr lang="en-US" sz="2325" dirty="0"/>
              <a:t>On </a:t>
            </a:r>
            <a:r>
              <a:rPr lang="en-US" sz="2325" b="1" dirty="0">
                <a:solidFill>
                  <a:srgbClr val="FF0000"/>
                </a:solidFill>
              </a:rPr>
              <a:t>December 20, 2016</a:t>
            </a:r>
            <a:r>
              <a:rPr lang="en-US" sz="2325" dirty="0"/>
              <a:t>, Request for Proposal RFP #16-39 was released to solicit proposals from potential youth service providers to operate WIOA Youth Programs to serve eligible youth, </a:t>
            </a:r>
            <a:r>
              <a:rPr lang="en-US" sz="2325" b="1" dirty="0"/>
              <a:t>ages 16-24</a:t>
            </a:r>
            <a:r>
              <a:rPr lang="en-US" sz="2325" dirty="0"/>
              <a:t>, facing multiple barriers to education, training, and employment. </a:t>
            </a:r>
          </a:p>
          <a:p>
            <a:pPr marL="214313" indent="-214313" algn="l">
              <a:spcAft>
                <a:spcPts val="1200"/>
              </a:spcAft>
              <a:buFont typeface="Arial" panose="020B0604020202020204" pitchFamily="34" charset="0"/>
              <a:buChar char="•"/>
            </a:pPr>
            <a:r>
              <a:rPr lang="en-US" sz="2325" dirty="0"/>
              <a:t>All proposals were due to Purchasing by </a:t>
            </a:r>
            <a:r>
              <a:rPr lang="en-US" sz="2325" b="1" dirty="0">
                <a:solidFill>
                  <a:srgbClr val="FF0000"/>
                </a:solidFill>
              </a:rPr>
              <a:t>February 20, 2017</a:t>
            </a:r>
            <a:r>
              <a:rPr lang="en-US" sz="2325" dirty="0" smtClean="0"/>
              <a:t>.</a:t>
            </a:r>
            <a:endParaRPr lang="en-US" sz="2325" dirty="0"/>
          </a:p>
          <a:p>
            <a:pPr marL="214313" indent="-214313" algn="l">
              <a:buFont typeface="Arial" panose="020B0604020202020204" pitchFamily="34" charset="0"/>
              <a:buChar char="•"/>
            </a:pPr>
            <a:r>
              <a:rPr lang="en-US" sz="2325" dirty="0"/>
              <a:t>Eligible organizations had the opportunity to propose services to </a:t>
            </a:r>
            <a:r>
              <a:rPr lang="en-US" sz="2325" b="1" dirty="0"/>
              <a:t>100% </a:t>
            </a:r>
            <a:r>
              <a:rPr lang="en-US" sz="2325" dirty="0"/>
              <a:t>Out-of-School Youth (OSY) or a combination of In-School Youth (ISY) and OSY resulting in a minimum </a:t>
            </a:r>
            <a:r>
              <a:rPr lang="en-US" sz="2325" b="1" dirty="0"/>
              <a:t>75% </a:t>
            </a:r>
            <a:r>
              <a:rPr lang="en-US" sz="2325" dirty="0"/>
              <a:t>expenditure of WIOA youth funds on OSY. </a:t>
            </a:r>
          </a:p>
          <a:p>
            <a:pPr marL="214313" indent="-214313" algn="l">
              <a:buFont typeface="Arial" panose="020B0604020202020204" pitchFamily="34" charset="0"/>
              <a:buChar char="•"/>
            </a:pPr>
            <a:endParaRPr lang="en-US" dirty="0"/>
          </a:p>
          <a:p>
            <a:pPr algn="l"/>
            <a:endParaRPr lang="en-US" sz="1350" dirty="0"/>
          </a:p>
        </p:txBody>
      </p:sp>
      <p:sp>
        <p:nvSpPr>
          <p:cNvPr id="8" name="Rectangle 7"/>
          <p:cNvSpPr/>
          <p:nvPr/>
        </p:nvSpPr>
        <p:spPr>
          <a:xfrm>
            <a:off x="1314450" y="1091835"/>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9" name="Title 9"/>
          <p:cNvSpPr>
            <a:spLocks noGrp="1"/>
          </p:cNvSpPr>
          <p:nvPr>
            <p:ph type="ctrTitle"/>
          </p:nvPr>
        </p:nvSpPr>
        <p:spPr>
          <a:xfrm>
            <a:off x="228099" y="336704"/>
            <a:ext cx="8687801" cy="664587"/>
          </a:xfrm>
        </p:spPr>
        <p:txBody>
          <a:bodyPr>
            <a:noAutofit/>
          </a:bodyPr>
          <a:lstStyle/>
          <a:p>
            <a:pPr algn="ctr"/>
            <a:r>
              <a:rPr lang="en-US" b="1" dirty="0">
                <a:solidFill>
                  <a:srgbClr val="1F497D"/>
                </a:solidFill>
                <a:latin typeface="+mn-lt"/>
              </a:rPr>
              <a:t>WIOA</a:t>
            </a:r>
            <a:r>
              <a:rPr lang="en-US" dirty="0">
                <a:solidFill>
                  <a:schemeClr val="bg2">
                    <a:lumMod val="50000"/>
                  </a:schemeClr>
                </a:solidFill>
                <a:latin typeface="+mn-lt"/>
              </a:rPr>
              <a:t> </a:t>
            </a:r>
            <a:r>
              <a:rPr lang="en-US" b="1" dirty="0">
                <a:solidFill>
                  <a:srgbClr val="1F497D"/>
                </a:solidFill>
                <a:latin typeface="+mn-lt"/>
              </a:rPr>
              <a:t>Youth</a:t>
            </a:r>
            <a:r>
              <a:rPr lang="en-US" dirty="0">
                <a:solidFill>
                  <a:schemeClr val="bg2">
                    <a:lumMod val="50000"/>
                  </a:schemeClr>
                </a:solidFill>
                <a:latin typeface="+mn-lt"/>
              </a:rPr>
              <a:t> </a:t>
            </a:r>
            <a:r>
              <a:rPr lang="en-US" b="1" dirty="0">
                <a:solidFill>
                  <a:srgbClr val="1F497D"/>
                </a:solidFill>
                <a:latin typeface="+mn-lt"/>
              </a:rPr>
              <a:t>Program</a:t>
            </a:r>
            <a:r>
              <a:rPr lang="en-US" dirty="0">
                <a:solidFill>
                  <a:schemeClr val="bg2">
                    <a:lumMod val="50000"/>
                  </a:schemeClr>
                </a:solidFill>
                <a:latin typeface="+mn-lt"/>
              </a:rPr>
              <a:t> </a:t>
            </a:r>
            <a:r>
              <a:rPr lang="en-US" b="1" dirty="0">
                <a:solidFill>
                  <a:srgbClr val="1F497D"/>
                </a:solidFill>
                <a:latin typeface="+mn-lt"/>
              </a:rPr>
              <a:t>Procurement</a:t>
            </a:r>
          </a:p>
        </p:txBody>
      </p:sp>
    </p:spTree>
    <p:extLst>
      <p:ext uri="{BB962C8B-B14F-4D97-AF65-F5344CB8AC3E}">
        <p14:creationId xmlns:p14="http://schemas.microsoft.com/office/powerpoint/2010/main" val="320914242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98628" y="1243263"/>
            <a:ext cx="8605741" cy="4494352"/>
          </a:xfrm>
        </p:spPr>
        <p:txBody>
          <a:bodyPr>
            <a:normAutofit fontScale="77500" lnSpcReduction="20000"/>
          </a:bodyPr>
          <a:lstStyle/>
          <a:p>
            <a:pPr algn="l">
              <a:lnSpc>
                <a:spcPct val="120000"/>
              </a:lnSpc>
              <a:spcBef>
                <a:spcPts val="0"/>
              </a:spcBef>
            </a:pPr>
            <a:r>
              <a:rPr lang="en-US" sz="3400" b="1" dirty="0" smtClean="0">
                <a:solidFill>
                  <a:srgbClr val="1F497D"/>
                </a:solidFill>
              </a:rPr>
              <a:t>California </a:t>
            </a:r>
            <a:r>
              <a:rPr lang="en-US" sz="3400" b="1" dirty="0">
                <a:solidFill>
                  <a:srgbClr val="1F497D"/>
                </a:solidFill>
              </a:rPr>
              <a:t>Human Development (CHD</a:t>
            </a:r>
            <a:r>
              <a:rPr lang="en-US" sz="3400" b="1" dirty="0" smtClean="0">
                <a:solidFill>
                  <a:srgbClr val="1F497D"/>
                </a:solidFill>
              </a:rPr>
              <a:t>)</a:t>
            </a:r>
          </a:p>
          <a:p>
            <a:pPr marL="274320" algn="l">
              <a:lnSpc>
                <a:spcPct val="120000"/>
              </a:lnSpc>
              <a:spcBef>
                <a:spcPts val="0"/>
              </a:spcBef>
            </a:pPr>
            <a:r>
              <a:rPr lang="en-US" sz="3400" dirty="0" smtClean="0"/>
              <a:t>Awarded </a:t>
            </a:r>
            <a:r>
              <a:rPr lang="en-US" sz="3400" dirty="0"/>
              <a:t>an amount not to exceed </a:t>
            </a:r>
            <a:r>
              <a:rPr lang="en-US" sz="3400" b="1" dirty="0">
                <a:solidFill>
                  <a:srgbClr val="006600"/>
                </a:solidFill>
              </a:rPr>
              <a:t>$660,000 </a:t>
            </a:r>
            <a:r>
              <a:rPr lang="en-US" sz="3400" dirty="0"/>
              <a:t>for </a:t>
            </a:r>
            <a:r>
              <a:rPr lang="en-US" sz="3400" dirty="0" smtClean="0"/>
              <a:t>the</a:t>
            </a:r>
          </a:p>
          <a:p>
            <a:pPr marL="274320" algn="l">
              <a:lnSpc>
                <a:spcPct val="120000"/>
              </a:lnSpc>
              <a:spcBef>
                <a:spcPts val="0"/>
              </a:spcBef>
            </a:pPr>
            <a:r>
              <a:rPr lang="en-US" sz="3400" dirty="0" smtClean="0"/>
              <a:t>period </a:t>
            </a:r>
            <a:r>
              <a:rPr lang="en-US" sz="3400" dirty="0"/>
              <a:t>of </a:t>
            </a:r>
            <a:r>
              <a:rPr lang="en-US" sz="3400" b="1" dirty="0">
                <a:solidFill>
                  <a:srgbClr val="FF0000"/>
                </a:solidFill>
              </a:rPr>
              <a:t>July 1, 2017 </a:t>
            </a:r>
            <a:r>
              <a:rPr lang="en-US" sz="3400" dirty="0"/>
              <a:t>through</a:t>
            </a:r>
            <a:r>
              <a:rPr lang="en-US" sz="3400" b="1" dirty="0">
                <a:solidFill>
                  <a:srgbClr val="FF0000"/>
                </a:solidFill>
              </a:rPr>
              <a:t> June 30, 2020</a:t>
            </a:r>
            <a:r>
              <a:rPr lang="en-US" sz="3400" dirty="0"/>
              <a:t>; </a:t>
            </a:r>
            <a:r>
              <a:rPr lang="en-US" sz="3400" dirty="0" smtClean="0"/>
              <a:t>and</a:t>
            </a:r>
          </a:p>
          <a:p>
            <a:pPr marL="274320" algn="l">
              <a:lnSpc>
                <a:spcPct val="120000"/>
              </a:lnSpc>
              <a:spcBef>
                <a:spcPts val="0"/>
              </a:spcBef>
            </a:pPr>
            <a:endParaRPr lang="en-US" sz="3400" dirty="0"/>
          </a:p>
          <a:p>
            <a:pPr algn="l">
              <a:lnSpc>
                <a:spcPct val="120000"/>
              </a:lnSpc>
              <a:spcBef>
                <a:spcPts val="0"/>
              </a:spcBef>
            </a:pPr>
            <a:r>
              <a:rPr lang="en-US" sz="3400" b="1" dirty="0" smtClean="0">
                <a:solidFill>
                  <a:srgbClr val="1F497D"/>
                </a:solidFill>
              </a:rPr>
              <a:t>San </a:t>
            </a:r>
            <a:r>
              <a:rPr lang="en-US" sz="3400" b="1" dirty="0">
                <a:solidFill>
                  <a:srgbClr val="1F497D"/>
                </a:solidFill>
              </a:rPr>
              <a:t>Joaquin County Office of Education (</a:t>
            </a:r>
            <a:r>
              <a:rPr lang="en-US" sz="3400" b="1" dirty="0" smtClean="0">
                <a:solidFill>
                  <a:srgbClr val="1F497D"/>
                </a:solidFill>
              </a:rPr>
              <a:t>COE)</a:t>
            </a:r>
          </a:p>
          <a:p>
            <a:pPr marL="274320" algn="l">
              <a:lnSpc>
                <a:spcPct val="120000"/>
              </a:lnSpc>
              <a:spcBef>
                <a:spcPts val="0"/>
              </a:spcBef>
            </a:pPr>
            <a:r>
              <a:rPr lang="en-US" sz="3400" dirty="0" smtClean="0"/>
              <a:t>Awarded </a:t>
            </a:r>
            <a:r>
              <a:rPr lang="en-US" sz="3400" dirty="0"/>
              <a:t>an amount not to exceed </a:t>
            </a:r>
            <a:r>
              <a:rPr lang="en-US" sz="3400" b="1" dirty="0">
                <a:solidFill>
                  <a:srgbClr val="006600"/>
                </a:solidFill>
              </a:rPr>
              <a:t>$2,640,000 </a:t>
            </a:r>
            <a:r>
              <a:rPr lang="en-US" sz="3400" dirty="0"/>
              <a:t>for </a:t>
            </a:r>
            <a:r>
              <a:rPr lang="en-US" sz="3400" dirty="0" smtClean="0"/>
              <a:t>the</a:t>
            </a:r>
          </a:p>
          <a:p>
            <a:pPr marL="274320" algn="l">
              <a:lnSpc>
                <a:spcPct val="120000"/>
              </a:lnSpc>
              <a:spcBef>
                <a:spcPts val="0"/>
              </a:spcBef>
            </a:pPr>
            <a:r>
              <a:rPr lang="en-US" sz="3400" dirty="0" smtClean="0"/>
              <a:t>period </a:t>
            </a:r>
            <a:r>
              <a:rPr lang="en-US" sz="3400" dirty="0"/>
              <a:t>of </a:t>
            </a:r>
            <a:r>
              <a:rPr lang="en-US" sz="3400" b="1" dirty="0">
                <a:solidFill>
                  <a:srgbClr val="FF0000"/>
                </a:solidFill>
              </a:rPr>
              <a:t>July 1, 2017 </a:t>
            </a:r>
            <a:r>
              <a:rPr lang="en-US" sz="3400" dirty="0"/>
              <a:t>through </a:t>
            </a:r>
            <a:r>
              <a:rPr lang="en-US" sz="3400" b="1" dirty="0">
                <a:solidFill>
                  <a:srgbClr val="FF0000"/>
                </a:solidFill>
              </a:rPr>
              <a:t>June 30, 2020</a:t>
            </a:r>
            <a:r>
              <a:rPr lang="en-US" sz="3400" dirty="0"/>
              <a:t>.</a:t>
            </a:r>
          </a:p>
          <a:p>
            <a:pPr algn="l">
              <a:lnSpc>
                <a:spcPct val="120000"/>
              </a:lnSpc>
              <a:spcBef>
                <a:spcPts val="0"/>
              </a:spcBef>
            </a:pPr>
            <a:endParaRPr lang="en-US" sz="3400" b="1" dirty="0" smtClean="0"/>
          </a:p>
          <a:p>
            <a:pPr algn="l">
              <a:lnSpc>
                <a:spcPct val="120000"/>
              </a:lnSpc>
              <a:spcBef>
                <a:spcPts val="0"/>
              </a:spcBef>
            </a:pPr>
            <a:r>
              <a:rPr lang="en-US" sz="3400" b="1" dirty="0" smtClean="0"/>
              <a:t>Total </a:t>
            </a:r>
            <a:r>
              <a:rPr lang="en-US" sz="3400" b="1" dirty="0"/>
              <a:t>Funding </a:t>
            </a:r>
            <a:r>
              <a:rPr lang="en-US" sz="3400" b="1" dirty="0">
                <a:solidFill>
                  <a:srgbClr val="006600"/>
                </a:solidFill>
              </a:rPr>
              <a:t>$3,300,000</a:t>
            </a:r>
          </a:p>
          <a:p>
            <a:pPr algn="l"/>
            <a:r>
              <a:rPr lang="en-US" sz="3400" dirty="0"/>
              <a:t>     </a:t>
            </a:r>
          </a:p>
          <a:p>
            <a:pPr algn="l">
              <a:lnSpc>
                <a:spcPct val="120000"/>
              </a:lnSpc>
              <a:spcBef>
                <a:spcPts val="0"/>
              </a:spcBef>
            </a:pPr>
            <a:r>
              <a:rPr lang="en-US" sz="3000" dirty="0" smtClean="0"/>
              <a:t>Approved </a:t>
            </a:r>
            <a:r>
              <a:rPr lang="en-US" sz="3000" dirty="0"/>
              <a:t>by </a:t>
            </a:r>
            <a:r>
              <a:rPr lang="en-US" sz="3000" dirty="0" smtClean="0"/>
              <a:t>the Board </a:t>
            </a:r>
            <a:r>
              <a:rPr lang="en-US" sz="3000" dirty="0"/>
              <a:t>of </a:t>
            </a:r>
            <a:r>
              <a:rPr lang="en-US" sz="3000" dirty="0" smtClean="0"/>
              <a:t>Supervisors </a:t>
            </a:r>
            <a:r>
              <a:rPr lang="en-US" sz="3000" dirty="0"/>
              <a:t>on </a:t>
            </a:r>
            <a:r>
              <a:rPr lang="en-US" sz="3000" b="1" dirty="0">
                <a:solidFill>
                  <a:srgbClr val="FF0000"/>
                </a:solidFill>
              </a:rPr>
              <a:t>June 13, 2017</a:t>
            </a:r>
            <a:r>
              <a:rPr lang="en-US" sz="3000" dirty="0"/>
              <a:t>.</a:t>
            </a:r>
          </a:p>
          <a:p>
            <a:pPr marL="257175" indent="-257175" algn="l">
              <a:buFont typeface="+mj-lt"/>
              <a:buAutoNum type="arabicPeriod"/>
            </a:pPr>
            <a:endParaRPr lang="en-US" dirty="0"/>
          </a:p>
        </p:txBody>
      </p:sp>
      <p:sp>
        <p:nvSpPr>
          <p:cNvPr id="10" name="Title 9"/>
          <p:cNvSpPr>
            <a:spLocks noGrp="1"/>
          </p:cNvSpPr>
          <p:nvPr>
            <p:ph type="ctrTitle"/>
          </p:nvPr>
        </p:nvSpPr>
        <p:spPr>
          <a:xfrm>
            <a:off x="514348" y="158494"/>
            <a:ext cx="8502316" cy="796011"/>
          </a:xfrm>
        </p:spPr>
        <p:txBody>
          <a:bodyPr anchor="t">
            <a:noAutofit/>
          </a:bodyPr>
          <a:lstStyle/>
          <a:p>
            <a:pPr algn="ctr"/>
            <a:r>
              <a:rPr lang="en-US" b="1" dirty="0">
                <a:solidFill>
                  <a:srgbClr val="1F497D"/>
                </a:solidFill>
                <a:latin typeface="+mn-lt"/>
              </a:rPr>
              <a:t>WIOA</a:t>
            </a:r>
            <a:r>
              <a:rPr lang="en-US" dirty="0">
                <a:solidFill>
                  <a:schemeClr val="bg2">
                    <a:lumMod val="50000"/>
                  </a:schemeClr>
                </a:solidFill>
                <a:latin typeface="+mn-lt"/>
              </a:rPr>
              <a:t> </a:t>
            </a:r>
            <a:r>
              <a:rPr lang="en-US" b="1" dirty="0">
                <a:solidFill>
                  <a:srgbClr val="1F497D"/>
                </a:solidFill>
                <a:latin typeface="+mn-lt"/>
              </a:rPr>
              <a:t>Youth</a:t>
            </a:r>
            <a:r>
              <a:rPr lang="en-US" dirty="0">
                <a:solidFill>
                  <a:schemeClr val="bg2">
                    <a:lumMod val="50000"/>
                  </a:schemeClr>
                </a:solidFill>
                <a:latin typeface="+mn-lt"/>
              </a:rPr>
              <a:t> </a:t>
            </a:r>
            <a:r>
              <a:rPr lang="en-US" b="1" dirty="0">
                <a:solidFill>
                  <a:srgbClr val="1F497D"/>
                </a:solidFill>
                <a:latin typeface="+mn-lt"/>
              </a:rPr>
              <a:t>Program</a:t>
            </a:r>
            <a:r>
              <a:rPr lang="en-US" dirty="0">
                <a:solidFill>
                  <a:schemeClr val="bg2">
                    <a:lumMod val="50000"/>
                  </a:schemeClr>
                </a:solidFill>
                <a:latin typeface="+mn-lt"/>
              </a:rPr>
              <a:t> </a:t>
            </a:r>
            <a:r>
              <a:rPr lang="en-US" b="1" dirty="0">
                <a:solidFill>
                  <a:srgbClr val="1F497D"/>
                </a:solidFill>
                <a:latin typeface="+mn-lt"/>
              </a:rPr>
              <a:t>Contracts</a:t>
            </a:r>
          </a:p>
        </p:txBody>
      </p:sp>
      <p:sp>
        <p:nvSpPr>
          <p:cNvPr id="8" name="Rectangle 7"/>
          <p:cNvSpPr/>
          <p:nvPr/>
        </p:nvSpPr>
        <p:spPr>
          <a:xfrm>
            <a:off x="1314450" y="1035688"/>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0393665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Content Placeholder 2"/>
          <p:cNvSpPr>
            <a:spLocks noGrp="1"/>
          </p:cNvSpPr>
          <p:nvPr>
            <p:ph idx="1"/>
          </p:nvPr>
        </p:nvSpPr>
        <p:spPr>
          <a:xfrm>
            <a:off x="4190999" y="1371599"/>
            <a:ext cx="4780473" cy="5167223"/>
          </a:xfrm>
        </p:spPr>
        <p:txBody>
          <a:bodyPr/>
          <a:lstStyle/>
          <a:p>
            <a:pPr marL="0" indent="0">
              <a:spcBef>
                <a:spcPts val="0"/>
              </a:spcBef>
              <a:buFontTx/>
              <a:buNone/>
            </a:pPr>
            <a:r>
              <a:rPr lang="en-US" altLang="en-US" b="1" dirty="0" smtClean="0">
                <a:solidFill>
                  <a:srgbClr val="3B6157"/>
                </a:solidFill>
              </a:rPr>
              <a:t>Operational since 2007</a:t>
            </a:r>
            <a:r>
              <a:rPr lang="en-US" altLang="en-US" sz="2400" dirty="0" smtClean="0"/>
              <a:t>,</a:t>
            </a:r>
          </a:p>
          <a:p>
            <a:pPr marL="0" indent="0">
              <a:spcBef>
                <a:spcPts val="0"/>
              </a:spcBef>
              <a:buFontTx/>
              <a:buNone/>
            </a:pPr>
            <a:r>
              <a:rPr lang="en-US" altLang="en-US" sz="2400" dirty="0" smtClean="0"/>
              <a:t>the program is going on its tenth year of service to the Tracy community</a:t>
            </a:r>
          </a:p>
          <a:p>
            <a:pPr>
              <a:buFontTx/>
              <a:buChar char="-"/>
            </a:pPr>
            <a:r>
              <a:rPr lang="en-US" altLang="en-US" sz="2400" dirty="0" smtClean="0"/>
              <a:t>Has experienced tremendous success</a:t>
            </a:r>
          </a:p>
          <a:p>
            <a:pPr>
              <a:buFontTx/>
              <a:buChar char="-"/>
            </a:pPr>
            <a:r>
              <a:rPr lang="en-US" altLang="en-US" sz="2400" dirty="0" smtClean="0"/>
              <a:t>Recipient of National &amp; State-Wide Recognition</a:t>
            </a:r>
          </a:p>
          <a:p>
            <a:pPr>
              <a:buFontTx/>
              <a:buChar char="-"/>
            </a:pPr>
            <a:r>
              <a:rPr lang="en-US" altLang="en-US" sz="2400" dirty="0" smtClean="0"/>
              <a:t>Western Association of Chamber Executive (WACE)</a:t>
            </a:r>
          </a:p>
          <a:p>
            <a:pPr>
              <a:buFontTx/>
              <a:buChar char="-"/>
            </a:pPr>
            <a:r>
              <a:rPr lang="en-US" altLang="en-US" sz="2400" dirty="0" smtClean="0"/>
              <a:t>Congressional Recognition by Congressman Jeff Denham</a:t>
            </a:r>
          </a:p>
          <a:p>
            <a:pPr marL="0" indent="0">
              <a:buFontTx/>
              <a:buNone/>
            </a:pPr>
            <a:endParaRPr lang="en-US" altLang="en-US" sz="2400" dirty="0" smtClean="0"/>
          </a:p>
          <a:p>
            <a:pPr marL="0" indent="0">
              <a:buFontTx/>
              <a:buNone/>
            </a:pPr>
            <a:endParaRPr lang="en-US" altLang="en-US" dirty="0" smtClean="0"/>
          </a:p>
        </p:txBody>
      </p:sp>
      <p:pic>
        <p:nvPicPr>
          <p:cNvPr id="66563"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219200"/>
            <a:ext cx="34544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p:cNvSpPr>
            <a:spLocks noGrp="1"/>
          </p:cNvSpPr>
          <p:nvPr>
            <p:ph type="title"/>
          </p:nvPr>
        </p:nvSpPr>
        <p:spPr>
          <a:xfrm>
            <a:off x="0" y="228600"/>
            <a:ext cx="9144000" cy="1143000"/>
          </a:xfrm>
        </p:spPr>
        <p:txBody>
          <a:bodyPr/>
          <a:lstStyle/>
          <a:p>
            <a:pPr algn="l">
              <a:defRPr/>
            </a:pPr>
            <a:r>
              <a:rPr lang="en-US" b="1" dirty="0">
                <a:solidFill>
                  <a:srgbClr val="1F497D"/>
                </a:solidFill>
                <a:latin typeface="+mn-lt"/>
              </a:rPr>
              <a:t>HIRE</a:t>
            </a:r>
            <a:r>
              <a:rPr lang="en-US" dirty="0" smtClean="0"/>
              <a:t> </a:t>
            </a:r>
            <a:r>
              <a:rPr lang="en-US" b="1" dirty="0">
                <a:solidFill>
                  <a:srgbClr val="1F497D"/>
                </a:solidFill>
                <a:latin typeface="+mn-lt"/>
              </a:rPr>
              <a:t>ME FIRST INTERNSHIP PROGRAM</a:t>
            </a:r>
          </a:p>
        </p:txBody>
      </p:sp>
      <p:sp>
        <p:nvSpPr>
          <p:cNvPr id="5" name="Rectangle 4"/>
          <p:cNvSpPr/>
          <p:nvPr/>
        </p:nvSpPr>
        <p:spPr>
          <a:xfrm>
            <a:off x="1314450" y="1139961"/>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Tree>
    <p:extLst>
      <p:ext uri="{BB962C8B-B14F-4D97-AF65-F5344CB8AC3E}">
        <p14:creationId xmlns:p14="http://schemas.microsoft.com/office/powerpoint/2010/main" val="422687872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4300" y="1600199"/>
            <a:ext cx="8915400" cy="4662577"/>
          </a:xfrm>
        </p:spPr>
        <p:txBody>
          <a:bodyPr/>
          <a:lstStyle/>
          <a:p>
            <a:pPr marL="0" indent="0">
              <a:buFontTx/>
              <a:buNone/>
              <a:defRPr/>
            </a:pPr>
            <a:r>
              <a:rPr lang="en-US" sz="2800" b="1" dirty="0" smtClean="0">
                <a:solidFill>
                  <a:srgbClr val="3B6157"/>
                </a:solidFill>
              </a:rPr>
              <a:t>In 2017 the HMF experienced tremendous growth with</a:t>
            </a:r>
          </a:p>
          <a:p>
            <a:pPr marL="0" indent="0">
              <a:buFontTx/>
              <a:buNone/>
              <a:defRPr/>
            </a:pPr>
            <a:r>
              <a:rPr lang="en-US" sz="2800" b="1" dirty="0" smtClean="0">
                <a:solidFill>
                  <a:srgbClr val="3B6157"/>
                </a:solidFill>
              </a:rPr>
              <a:t>over 1,036 students participating in its activities</a:t>
            </a:r>
          </a:p>
          <a:p>
            <a:pPr>
              <a:defRPr/>
            </a:pPr>
            <a:r>
              <a:rPr lang="en-US" sz="2800" b="1" dirty="0" smtClean="0"/>
              <a:t>707</a:t>
            </a:r>
            <a:r>
              <a:rPr lang="en-US" sz="2800" dirty="0" smtClean="0"/>
              <a:t> students participated in </a:t>
            </a:r>
            <a:r>
              <a:rPr lang="en-US" sz="2800" b="1" dirty="0" smtClean="0"/>
              <a:t>Job Readiness Workshops</a:t>
            </a:r>
          </a:p>
          <a:p>
            <a:pPr>
              <a:defRPr/>
            </a:pPr>
            <a:r>
              <a:rPr lang="en-US" sz="2800" b="1" dirty="0" smtClean="0"/>
              <a:t>738</a:t>
            </a:r>
            <a:r>
              <a:rPr lang="en-US" sz="2800" dirty="0" smtClean="0"/>
              <a:t> students participated in Mock </a:t>
            </a:r>
            <a:r>
              <a:rPr lang="en-US" sz="2800" dirty="0"/>
              <a:t>I</a:t>
            </a:r>
            <a:r>
              <a:rPr lang="en-US" sz="2800" dirty="0" smtClean="0"/>
              <a:t>nterviews</a:t>
            </a:r>
          </a:p>
          <a:p>
            <a:pPr>
              <a:defRPr/>
            </a:pPr>
            <a:r>
              <a:rPr lang="en-US" sz="2800" b="1" dirty="0" smtClean="0"/>
              <a:t>406</a:t>
            </a:r>
            <a:r>
              <a:rPr lang="en-US" sz="2800" dirty="0" smtClean="0"/>
              <a:t> students completed an internship</a:t>
            </a:r>
          </a:p>
          <a:p>
            <a:pPr>
              <a:defRPr/>
            </a:pPr>
            <a:r>
              <a:rPr lang="en-US" sz="2800" b="1" dirty="0" smtClean="0"/>
              <a:t>325</a:t>
            </a:r>
            <a:r>
              <a:rPr lang="en-US" sz="2800" dirty="0" smtClean="0"/>
              <a:t> students completed all of the program requirements and </a:t>
            </a:r>
            <a:r>
              <a:rPr lang="en-US" sz="2800" dirty="0"/>
              <a:t>Received </a:t>
            </a:r>
            <a:r>
              <a:rPr lang="en-US" sz="2800" dirty="0" smtClean="0"/>
              <a:t>competency certification</a:t>
            </a:r>
          </a:p>
          <a:p>
            <a:pPr>
              <a:defRPr/>
            </a:pPr>
            <a:r>
              <a:rPr lang="en-US" sz="2800" dirty="0" smtClean="0"/>
              <a:t>Expanding into Manteca</a:t>
            </a:r>
          </a:p>
          <a:p>
            <a:pPr marL="0" indent="0">
              <a:buFontTx/>
              <a:buNone/>
              <a:defRPr/>
            </a:pPr>
            <a:endParaRPr lang="en-US" sz="2800" dirty="0"/>
          </a:p>
        </p:txBody>
      </p:sp>
      <p:sp>
        <p:nvSpPr>
          <p:cNvPr id="6" name="Title 1"/>
          <p:cNvSpPr>
            <a:spLocks noGrp="1"/>
          </p:cNvSpPr>
          <p:nvPr>
            <p:ph type="title"/>
          </p:nvPr>
        </p:nvSpPr>
        <p:spPr>
          <a:xfrm>
            <a:off x="0" y="228600"/>
            <a:ext cx="9144000" cy="1143000"/>
          </a:xfrm>
        </p:spPr>
        <p:txBody>
          <a:bodyPr/>
          <a:lstStyle/>
          <a:p>
            <a:pPr algn="l">
              <a:defRPr/>
            </a:pPr>
            <a:r>
              <a:rPr lang="en-US" b="1" dirty="0">
                <a:solidFill>
                  <a:srgbClr val="1F497D"/>
                </a:solidFill>
                <a:latin typeface="+mn-lt"/>
              </a:rPr>
              <a:t>HIRE</a:t>
            </a:r>
            <a:r>
              <a:rPr lang="en-US" dirty="0" smtClean="0"/>
              <a:t> </a:t>
            </a:r>
            <a:r>
              <a:rPr lang="en-US" b="1" dirty="0">
                <a:solidFill>
                  <a:srgbClr val="1F497D"/>
                </a:solidFill>
                <a:latin typeface="+mn-lt"/>
              </a:rPr>
              <a:t>ME FIRST INTERNSHIP PROGRAM</a:t>
            </a:r>
          </a:p>
        </p:txBody>
      </p:sp>
      <p:sp>
        <p:nvSpPr>
          <p:cNvPr id="7" name="Rectangle 6"/>
          <p:cNvSpPr/>
          <p:nvPr/>
        </p:nvSpPr>
        <p:spPr>
          <a:xfrm>
            <a:off x="1314450" y="1284339"/>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Tree>
    <p:extLst>
      <p:ext uri="{BB962C8B-B14F-4D97-AF65-F5344CB8AC3E}">
        <p14:creationId xmlns:p14="http://schemas.microsoft.com/office/powerpoint/2010/main" val="19397115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13764"/>
            <a:ext cx="9005977" cy="4185761"/>
          </a:xfrm>
          <a:prstGeom prst="rect">
            <a:avLst/>
          </a:prstGeom>
          <a:noFill/>
        </p:spPr>
        <p:txBody>
          <a:bodyPr wrap="square" rtlCol="0">
            <a:spAutoFit/>
          </a:bodyPr>
          <a:lstStyle/>
          <a:p>
            <a:pPr algn="ctr"/>
            <a:r>
              <a:rPr lang="en-US" sz="3200" b="1" dirty="0" smtClean="0">
                <a:solidFill>
                  <a:srgbClr val="3B6157"/>
                </a:solidFill>
              </a:rPr>
              <a:t>Worked in Partnership with the Business Community at the Local Chambers of Commerce</a:t>
            </a:r>
            <a:endParaRPr lang="en-US" sz="3200" b="1" dirty="0">
              <a:solidFill>
                <a:srgbClr val="3B6157"/>
              </a:solidFill>
            </a:endParaRPr>
          </a:p>
          <a:p>
            <a:pPr lvl="1" algn="ctr"/>
            <a:endParaRPr lang="en-US" sz="1000" dirty="0"/>
          </a:p>
          <a:p>
            <a:pPr marL="1828800" lvl="1" indent="-457200">
              <a:lnSpc>
                <a:spcPct val="150000"/>
              </a:lnSpc>
              <a:buFont typeface="Arial" charset="0"/>
              <a:buChar char="•"/>
            </a:pPr>
            <a:r>
              <a:rPr lang="en-US" sz="3200" b="1" dirty="0" smtClean="0"/>
              <a:t> </a:t>
            </a:r>
            <a:r>
              <a:rPr lang="en-US" sz="3200" b="1" dirty="0" smtClean="0">
                <a:solidFill>
                  <a:srgbClr val="FF0000"/>
                </a:solidFill>
              </a:rPr>
              <a:t>56</a:t>
            </a:r>
            <a:r>
              <a:rPr lang="en-US" sz="3200" dirty="0" smtClean="0"/>
              <a:t> Job Preparedness Orientations</a:t>
            </a:r>
          </a:p>
          <a:p>
            <a:pPr marL="1828800" lvl="1" indent="-457200">
              <a:lnSpc>
                <a:spcPct val="150000"/>
              </a:lnSpc>
              <a:buFont typeface="Arial" charset="0"/>
              <a:buChar char="•"/>
            </a:pPr>
            <a:r>
              <a:rPr lang="en-US" sz="3200" dirty="0" smtClean="0"/>
              <a:t> </a:t>
            </a:r>
            <a:r>
              <a:rPr lang="en-US" sz="3200" b="1" dirty="0" smtClean="0">
                <a:solidFill>
                  <a:srgbClr val="FF0000"/>
                </a:solidFill>
              </a:rPr>
              <a:t>1079</a:t>
            </a:r>
            <a:r>
              <a:rPr lang="en-US" sz="3200" dirty="0" smtClean="0"/>
              <a:t> Participating Students</a:t>
            </a:r>
          </a:p>
          <a:p>
            <a:pPr marL="1828800" lvl="1" indent="-457200">
              <a:lnSpc>
                <a:spcPct val="150000"/>
              </a:lnSpc>
              <a:buFont typeface="Arial" charset="0"/>
              <a:buChar char="•"/>
            </a:pPr>
            <a:r>
              <a:rPr lang="en-US" sz="3200" dirty="0" smtClean="0"/>
              <a:t> </a:t>
            </a:r>
            <a:r>
              <a:rPr lang="en-US" sz="3200" b="1" dirty="0" smtClean="0">
                <a:solidFill>
                  <a:srgbClr val="FF0000"/>
                </a:solidFill>
              </a:rPr>
              <a:t>781</a:t>
            </a:r>
            <a:r>
              <a:rPr lang="en-US" sz="3200" dirty="0" smtClean="0"/>
              <a:t> Direct Placements </a:t>
            </a:r>
          </a:p>
          <a:p>
            <a:pPr marL="1828800" lvl="1" indent="-457200">
              <a:lnSpc>
                <a:spcPct val="150000"/>
              </a:lnSpc>
              <a:buFont typeface="Arial" charset="0"/>
              <a:buChar char="•"/>
            </a:pPr>
            <a:r>
              <a:rPr lang="en-US" sz="3200" dirty="0" smtClean="0"/>
              <a:t> </a:t>
            </a:r>
            <a:r>
              <a:rPr lang="en-US" sz="3200" b="1" dirty="0" smtClean="0">
                <a:solidFill>
                  <a:srgbClr val="FF0000"/>
                </a:solidFill>
              </a:rPr>
              <a:t>1511</a:t>
            </a:r>
            <a:r>
              <a:rPr lang="en-US" sz="3200" dirty="0" smtClean="0"/>
              <a:t> Total Job Orders</a:t>
            </a:r>
            <a:endParaRPr lang="en-US" sz="3200" dirty="0"/>
          </a:p>
        </p:txBody>
      </p:sp>
      <p:sp>
        <p:nvSpPr>
          <p:cNvPr id="15" name="TextBox 14"/>
          <p:cNvSpPr txBox="1"/>
          <p:nvPr/>
        </p:nvSpPr>
        <p:spPr>
          <a:xfrm>
            <a:off x="207035" y="281234"/>
            <a:ext cx="8591908" cy="1372426"/>
          </a:xfrm>
          <a:prstGeom prst="rect">
            <a:avLst/>
          </a:prstGeom>
          <a:noFill/>
        </p:spPr>
        <p:txBody>
          <a:bodyPr wrap="square" rtlCol="0">
            <a:noAutofit/>
          </a:bodyPr>
          <a:lstStyle/>
          <a:p>
            <a:pPr algn="ctr">
              <a:defRPr/>
            </a:pPr>
            <a:r>
              <a:rPr lang="en-US" sz="4400" b="1" dirty="0" smtClean="0">
                <a:solidFill>
                  <a:srgbClr val="1F497D"/>
                </a:solidFill>
              </a:rPr>
              <a:t>SAN JOAQUIN COUNTY WORKNET</a:t>
            </a:r>
          </a:p>
          <a:p>
            <a:pPr algn="ctr">
              <a:defRPr/>
            </a:pPr>
            <a:r>
              <a:rPr lang="en-US" sz="4400" b="1" dirty="0" smtClean="0">
                <a:solidFill>
                  <a:srgbClr val="1F497D"/>
                </a:solidFill>
              </a:rPr>
              <a:t>SUMMER JOBS 2017</a:t>
            </a:r>
            <a:endParaRPr lang="en-US" sz="4400" b="1" dirty="0">
              <a:solidFill>
                <a:srgbClr val="1F497D"/>
              </a:solidFill>
            </a:endParaRPr>
          </a:p>
          <a:p>
            <a:pPr algn="ctr">
              <a:defRPr/>
            </a:pPr>
            <a:endParaRPr lang="en-US" sz="2250" b="1" dirty="0">
              <a:solidFill>
                <a:srgbClr val="1F497D"/>
              </a:solidFill>
            </a:endParaRPr>
          </a:p>
        </p:txBody>
      </p:sp>
      <p:sp>
        <p:nvSpPr>
          <p:cNvPr id="16" name="Rectangle 15"/>
          <p:cNvSpPr/>
          <p:nvPr/>
        </p:nvSpPr>
        <p:spPr>
          <a:xfrm>
            <a:off x="1419821" y="1739844"/>
            <a:ext cx="6286500" cy="65310"/>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33059419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28601" y="235903"/>
            <a:ext cx="8813380" cy="1323439"/>
          </a:xfrm>
          <a:prstGeom prst="rect">
            <a:avLst/>
          </a:prstGeom>
        </p:spPr>
        <p:txBody>
          <a:bodyPr wrap="square">
            <a:spAutoFit/>
          </a:bodyPr>
          <a:lstStyle/>
          <a:p>
            <a:r>
              <a:rPr lang="en-US" sz="4000" b="1" dirty="0" smtClean="0">
                <a:solidFill>
                  <a:srgbClr val="1F497D"/>
                </a:solidFill>
              </a:rPr>
              <a:t>San Joaquin County </a:t>
            </a:r>
            <a:r>
              <a:rPr lang="en-US" sz="4000" b="1" dirty="0" err="1" smtClean="0">
                <a:solidFill>
                  <a:srgbClr val="1F497D"/>
                </a:solidFill>
              </a:rPr>
              <a:t>WorkNet</a:t>
            </a:r>
            <a:endParaRPr lang="en-US" sz="4000" b="1" dirty="0" smtClean="0">
              <a:solidFill>
                <a:srgbClr val="1F497D"/>
              </a:solidFill>
            </a:endParaRPr>
          </a:p>
          <a:p>
            <a:r>
              <a:rPr lang="en-US" sz="4000" b="1" dirty="0" smtClean="0">
                <a:solidFill>
                  <a:srgbClr val="1F497D"/>
                </a:solidFill>
              </a:rPr>
              <a:t>Youth Employment &amp; Training Activities</a:t>
            </a:r>
          </a:p>
        </p:txBody>
      </p:sp>
      <p:sp>
        <p:nvSpPr>
          <p:cNvPr id="6" name="Rectangle 5"/>
          <p:cNvSpPr/>
          <p:nvPr/>
        </p:nvSpPr>
        <p:spPr>
          <a:xfrm>
            <a:off x="228600" y="1559255"/>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387836155"/>
              </p:ext>
            </p:extLst>
          </p:nvPr>
        </p:nvGraphicFramePr>
        <p:xfrm>
          <a:off x="29642" y="716411"/>
          <a:ext cx="9098201" cy="4782098"/>
        </p:xfrm>
        <a:graphic>
          <a:graphicData uri="http://schemas.openxmlformats.org/drawingml/2006/table">
            <a:tbl>
              <a:tblPr firstRow="1" bandRow="1">
                <a:tableStyleId>{5C22544A-7EE6-4342-B048-85BDC9FD1C3A}</a:tableStyleId>
              </a:tblPr>
              <a:tblGrid>
                <a:gridCol w="3206452">
                  <a:extLst>
                    <a:ext uri="{9D8B030D-6E8A-4147-A177-3AD203B41FA5}">
                      <a16:colId xmlns:a16="http://schemas.microsoft.com/office/drawing/2014/main" val="17512791"/>
                    </a:ext>
                  </a:extLst>
                </a:gridCol>
                <a:gridCol w="2810653">
                  <a:extLst>
                    <a:ext uri="{9D8B030D-6E8A-4147-A177-3AD203B41FA5}">
                      <a16:colId xmlns:a16="http://schemas.microsoft.com/office/drawing/2014/main" val="1197433968"/>
                    </a:ext>
                  </a:extLst>
                </a:gridCol>
                <a:gridCol w="3081096">
                  <a:extLst>
                    <a:ext uri="{9D8B030D-6E8A-4147-A177-3AD203B41FA5}">
                      <a16:colId xmlns:a16="http://schemas.microsoft.com/office/drawing/2014/main" val="1954307720"/>
                    </a:ext>
                  </a:extLst>
                </a:gridCol>
              </a:tblGrid>
              <a:tr h="1823682">
                <a:tc>
                  <a:txBody>
                    <a:bodyPr/>
                    <a:lstStyle/>
                    <a:p>
                      <a:pPr algn="l"/>
                      <a:endParaRPr lang="en-US" sz="2600" b="1" dirty="0" smtClean="0">
                        <a:solidFill>
                          <a:schemeClr val="tx1"/>
                        </a:solidFill>
                      </a:endParaRPr>
                    </a:p>
                    <a:p>
                      <a:pPr algn="ctr"/>
                      <a:endParaRPr lang="en-US" sz="2600" b="1" dirty="0" smtClean="0">
                        <a:solidFill>
                          <a:schemeClr val="tx1"/>
                        </a:solidFill>
                      </a:endParaRPr>
                    </a:p>
                    <a:p>
                      <a:pPr algn="ctr"/>
                      <a:endParaRPr lang="en-US" sz="2600" b="1" dirty="0" smtClean="0">
                        <a:solidFill>
                          <a:schemeClr val="tx1"/>
                        </a:solidFill>
                      </a:endParaRPr>
                    </a:p>
                    <a:p>
                      <a:pPr algn="ctr"/>
                      <a:r>
                        <a:rPr lang="en-US" sz="2600" b="1" u="sng" dirty="0" smtClean="0">
                          <a:solidFill>
                            <a:schemeClr val="tx1"/>
                          </a:solidFill>
                        </a:rPr>
                        <a:t>Youth Service</a:t>
                      </a:r>
                      <a:endParaRPr lang="en-US" sz="2600" b="1" u="sng"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600" b="1" dirty="0" smtClean="0">
                        <a:solidFill>
                          <a:schemeClr val="tx1"/>
                        </a:solidFill>
                      </a:endParaRPr>
                    </a:p>
                    <a:p>
                      <a:pPr algn="ctr"/>
                      <a:endParaRPr lang="en-US" sz="2600" b="1" dirty="0" smtClean="0">
                        <a:solidFill>
                          <a:schemeClr val="tx1"/>
                        </a:solidFill>
                      </a:endParaRPr>
                    </a:p>
                    <a:p>
                      <a:pPr algn="ctr"/>
                      <a:endParaRPr lang="en-US" sz="2600" b="1" dirty="0" smtClean="0">
                        <a:solidFill>
                          <a:schemeClr val="tx1"/>
                        </a:solidFill>
                      </a:endParaRPr>
                    </a:p>
                    <a:p>
                      <a:pPr algn="ctr"/>
                      <a:r>
                        <a:rPr lang="en-US" sz="2600" b="1" u="sng" dirty="0" smtClean="0">
                          <a:solidFill>
                            <a:schemeClr val="tx1"/>
                          </a:solidFill>
                        </a:rPr>
                        <a:t>PY    2016</a:t>
                      </a:r>
                      <a:endParaRPr lang="en-US" sz="2600" b="1" u="sng"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600" b="1" dirty="0" smtClean="0">
                        <a:solidFill>
                          <a:schemeClr val="tx1"/>
                        </a:solidFill>
                      </a:endParaRPr>
                    </a:p>
                    <a:p>
                      <a:pPr algn="ctr"/>
                      <a:endParaRPr lang="en-US" sz="2600" b="1" dirty="0" smtClean="0">
                        <a:solidFill>
                          <a:schemeClr val="tx1"/>
                        </a:solidFill>
                      </a:endParaRPr>
                    </a:p>
                    <a:p>
                      <a:pPr algn="ctr"/>
                      <a:endParaRPr lang="en-US" sz="2600" b="1" dirty="0" smtClean="0">
                        <a:solidFill>
                          <a:schemeClr val="tx1"/>
                        </a:solidFill>
                      </a:endParaRPr>
                    </a:p>
                    <a:p>
                      <a:pPr algn="ctr"/>
                      <a:r>
                        <a:rPr lang="en-US" sz="2600" b="1" u="sng" dirty="0" smtClean="0">
                          <a:solidFill>
                            <a:schemeClr val="tx1"/>
                          </a:solidFill>
                        </a:rPr>
                        <a:t>PY    2017</a:t>
                      </a:r>
                      <a:endParaRPr lang="en-US" sz="2600" b="1" u="sng"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957187"/>
                  </a:ext>
                </a:extLst>
              </a:tr>
              <a:tr h="739604">
                <a:tc>
                  <a:txBody>
                    <a:bodyPr/>
                    <a:lstStyle/>
                    <a:p>
                      <a:pPr algn="ctr"/>
                      <a:r>
                        <a:rPr lang="en-US" sz="2600" b="1" dirty="0" smtClean="0">
                          <a:solidFill>
                            <a:schemeClr val="tx1"/>
                          </a:solidFill>
                        </a:rPr>
                        <a:t>Youth Served</a:t>
                      </a:r>
                      <a:endParaRPr lang="en-US" sz="2600" b="1"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4,392</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4,743</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8994243"/>
                  </a:ext>
                </a:extLst>
              </a:tr>
              <a:tr h="739604">
                <a:tc>
                  <a:txBody>
                    <a:bodyPr/>
                    <a:lstStyle/>
                    <a:p>
                      <a:pPr algn="ctr"/>
                      <a:r>
                        <a:rPr lang="en-US" sz="2600" b="1" dirty="0" smtClean="0">
                          <a:solidFill>
                            <a:schemeClr val="tx1"/>
                          </a:solidFill>
                        </a:rPr>
                        <a:t>Youth Services</a:t>
                      </a:r>
                      <a:endParaRPr lang="en-US" sz="2600" b="1"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6,378</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7,862</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6887450"/>
                  </a:ext>
                </a:extLst>
              </a:tr>
              <a:tr h="739604">
                <a:tc>
                  <a:txBody>
                    <a:bodyPr/>
                    <a:lstStyle/>
                    <a:p>
                      <a:pPr algn="ctr"/>
                      <a:r>
                        <a:rPr lang="en-US" sz="2600" b="1" dirty="0" smtClean="0">
                          <a:solidFill>
                            <a:schemeClr val="tx1"/>
                          </a:solidFill>
                        </a:rPr>
                        <a:t>Work Experience</a:t>
                      </a:r>
                      <a:endParaRPr lang="en-US" sz="2600" b="1"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1,183</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1,156</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6804309"/>
                  </a:ext>
                </a:extLst>
              </a:tr>
              <a:tr h="739604">
                <a:tc>
                  <a:txBody>
                    <a:bodyPr/>
                    <a:lstStyle/>
                    <a:p>
                      <a:pPr algn="ctr"/>
                      <a:r>
                        <a:rPr lang="en-US" sz="2600" b="1" dirty="0" smtClean="0">
                          <a:solidFill>
                            <a:schemeClr val="tx1"/>
                          </a:solidFill>
                        </a:rPr>
                        <a:t>Job Placement</a:t>
                      </a:r>
                      <a:endParaRPr lang="en-US" sz="2600" b="1"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931</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600" dirty="0" smtClean="0">
                          <a:solidFill>
                            <a:schemeClr val="tx1"/>
                          </a:solidFill>
                        </a:rPr>
                        <a:t>1,422</a:t>
                      </a:r>
                      <a:endParaRPr lang="en-US" sz="2600" dirty="0">
                        <a:solidFill>
                          <a:schemeClr val="tx1"/>
                        </a:solidFill>
                      </a:endParaRPr>
                    </a:p>
                  </a:txBody>
                  <a:tcPr marL="99089" marR="99089" marT="49545" marB="495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983450"/>
                  </a:ext>
                </a:extLst>
              </a:tr>
            </a:tbl>
          </a:graphicData>
        </a:graphic>
      </p:graphicFrame>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867342546"/>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295" y="278672"/>
            <a:ext cx="8638673" cy="1200272"/>
          </a:xfrm>
        </p:spPr>
        <p:txBody>
          <a:bodyPr>
            <a:noAutofit/>
          </a:bodyPr>
          <a:lstStyle/>
          <a:p>
            <a:r>
              <a:rPr lang="en-US" b="1" dirty="0" smtClean="0">
                <a:solidFill>
                  <a:srgbClr val="1F497D"/>
                </a:solidFill>
                <a:latin typeface="+mn-lt"/>
              </a:rPr>
              <a:t>Delivery of Career </a:t>
            </a:r>
            <a:r>
              <a:rPr lang="en-US" b="1" dirty="0">
                <a:solidFill>
                  <a:srgbClr val="1F497D"/>
                </a:solidFill>
                <a:latin typeface="+mn-lt"/>
              </a:rPr>
              <a:t>Services </a:t>
            </a:r>
            <a:r>
              <a:rPr lang="en-US" b="1" dirty="0" smtClean="0">
                <a:solidFill>
                  <a:srgbClr val="1F497D"/>
                </a:solidFill>
                <a:latin typeface="+mn-lt"/>
              </a:rPr>
              <a:t/>
            </a:r>
            <a:br>
              <a:rPr lang="en-US" b="1" dirty="0" smtClean="0">
                <a:solidFill>
                  <a:srgbClr val="1F497D"/>
                </a:solidFill>
                <a:latin typeface="+mn-lt"/>
              </a:rPr>
            </a:br>
            <a:r>
              <a:rPr lang="en-US" b="1" dirty="0" smtClean="0">
                <a:solidFill>
                  <a:srgbClr val="1F497D"/>
                </a:solidFill>
                <a:latin typeface="+mn-lt"/>
              </a:rPr>
              <a:t>Under WIOA</a:t>
            </a:r>
            <a:endParaRPr lang="en-US" b="1" dirty="0">
              <a:solidFill>
                <a:srgbClr val="1F497D"/>
              </a:solidFill>
              <a:latin typeface="+mn-lt"/>
            </a:endParaRPr>
          </a:p>
        </p:txBody>
      </p:sp>
      <p:sp>
        <p:nvSpPr>
          <p:cNvPr id="8" name="Rectangle 7"/>
          <p:cNvSpPr/>
          <p:nvPr/>
        </p:nvSpPr>
        <p:spPr>
          <a:xfrm>
            <a:off x="1314450" y="1582928"/>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4431631" y="2418860"/>
            <a:ext cx="4375485" cy="2551174"/>
          </a:xfrm>
        </p:spPr>
        <p:txBody>
          <a:bodyPr>
            <a:noAutofit/>
          </a:bodyPr>
          <a:lstStyle/>
          <a:p>
            <a:pPr marL="0" indent="0">
              <a:buNone/>
              <a:defRPr/>
            </a:pPr>
            <a:r>
              <a:rPr lang="en-US" dirty="0" smtClean="0">
                <a:solidFill>
                  <a:schemeClr val="tx1">
                    <a:lumMod val="85000"/>
                    <a:lumOff val="15000"/>
                  </a:schemeClr>
                </a:solidFill>
              </a:rPr>
              <a:t>A </a:t>
            </a:r>
            <a:r>
              <a:rPr lang="en-US" dirty="0">
                <a:solidFill>
                  <a:schemeClr val="tx1">
                    <a:lumMod val="85000"/>
                    <a:lumOff val="15000"/>
                  </a:schemeClr>
                </a:solidFill>
              </a:rPr>
              <a:t>Local Board may provide </a:t>
            </a:r>
            <a:r>
              <a:rPr lang="en-US" dirty="0" smtClean="0">
                <a:solidFill>
                  <a:schemeClr val="tx1">
                    <a:lumMod val="85000"/>
                    <a:lumOff val="15000"/>
                  </a:schemeClr>
                </a:solidFill>
              </a:rPr>
              <a:t>Career </a:t>
            </a:r>
            <a:r>
              <a:rPr lang="en-US" dirty="0"/>
              <a:t>S</a:t>
            </a:r>
            <a:r>
              <a:rPr lang="en-US" dirty="0" smtClean="0">
                <a:solidFill>
                  <a:schemeClr val="tx1">
                    <a:lumMod val="85000"/>
                    <a:lumOff val="15000"/>
                  </a:schemeClr>
                </a:solidFill>
              </a:rPr>
              <a:t>ervices </a:t>
            </a:r>
            <a:r>
              <a:rPr lang="en-US" dirty="0">
                <a:solidFill>
                  <a:schemeClr val="tx1">
                    <a:lumMod val="85000"/>
                    <a:lumOff val="15000"/>
                  </a:schemeClr>
                </a:solidFill>
              </a:rPr>
              <a:t>through a One-Stop Delivery </a:t>
            </a:r>
            <a:r>
              <a:rPr lang="en-US" dirty="0" smtClean="0">
                <a:solidFill>
                  <a:schemeClr val="tx1">
                    <a:lumMod val="85000"/>
                    <a:lumOff val="15000"/>
                  </a:schemeClr>
                </a:solidFill>
              </a:rPr>
              <a:t>System</a:t>
            </a:r>
            <a:endParaRPr lang="en-US" sz="75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903" y="2418860"/>
            <a:ext cx="3832236" cy="255117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58086669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Rectangle 2"/>
          <p:cNvSpPr>
            <a:spLocks noGrp="1" noChangeArrowheads="1"/>
          </p:cNvSpPr>
          <p:nvPr>
            <p:ph type="ctrTitle"/>
          </p:nvPr>
        </p:nvSpPr>
        <p:spPr>
          <a:xfrm>
            <a:off x="685800" y="146927"/>
            <a:ext cx="7772400" cy="1183736"/>
          </a:xfrm>
        </p:spPr>
        <p:txBody>
          <a:bodyPr>
            <a:normAutofit fontScale="90000"/>
          </a:bodyPr>
          <a:lstStyle/>
          <a:p>
            <a:pPr>
              <a:defRPr/>
            </a:pPr>
            <a:r>
              <a:rPr lang="en-US" altLang="en-US" sz="4000" b="1" dirty="0" smtClean="0">
                <a:solidFill>
                  <a:schemeClr val="tx2"/>
                </a:solidFill>
              </a:rPr>
              <a:t>Workforce Development Board</a:t>
            </a:r>
            <a:br>
              <a:rPr lang="en-US" altLang="en-US" sz="4000" b="1" dirty="0" smtClean="0">
                <a:solidFill>
                  <a:schemeClr val="tx2"/>
                </a:solidFill>
              </a:rPr>
            </a:br>
            <a:r>
              <a:rPr lang="en-US" altLang="en-US" sz="4000" b="1" dirty="0" smtClean="0">
                <a:solidFill>
                  <a:schemeClr val="tx2"/>
                </a:solidFill>
              </a:rPr>
              <a:t>Two</a:t>
            </a:r>
            <a:r>
              <a:rPr lang="en-US" altLang="en-US" sz="4000" b="1" dirty="0" smtClean="0">
                <a:effectLst>
                  <a:outerShdw blurRad="38100" dist="38100" dir="2700000" algn="tl">
                    <a:srgbClr val="C0C0C0"/>
                  </a:outerShdw>
                </a:effectLst>
              </a:rPr>
              <a:t> </a:t>
            </a:r>
            <a:r>
              <a:rPr lang="en-US" altLang="en-US" sz="4000" b="1" dirty="0">
                <a:solidFill>
                  <a:schemeClr val="tx2"/>
                </a:solidFill>
              </a:rPr>
              <a:t>Primary</a:t>
            </a:r>
            <a:r>
              <a:rPr lang="en-US" altLang="en-US" sz="4000" b="1" dirty="0" smtClean="0">
                <a:effectLst>
                  <a:outerShdw blurRad="38100" dist="38100" dir="2700000" algn="tl">
                    <a:srgbClr val="C0C0C0"/>
                  </a:outerShdw>
                </a:effectLst>
              </a:rPr>
              <a:t> </a:t>
            </a:r>
            <a:r>
              <a:rPr lang="en-US" altLang="en-US" sz="4000" b="1" dirty="0">
                <a:solidFill>
                  <a:schemeClr val="tx2"/>
                </a:solidFill>
              </a:rPr>
              <a:t>Responsibilities</a:t>
            </a:r>
            <a:r>
              <a:rPr lang="en-US" altLang="en-US" sz="4000" b="1" dirty="0" smtClean="0">
                <a:effectLst>
                  <a:outerShdw blurRad="38100" dist="38100" dir="2700000" algn="tl">
                    <a:srgbClr val="C0C0C0"/>
                  </a:outerShdw>
                </a:effectLst>
              </a:rPr>
              <a:t>…</a:t>
            </a:r>
            <a:endParaRPr lang="en-US" altLang="en-US" sz="3200" b="1" dirty="0" smtClean="0">
              <a:effectLst>
                <a:outerShdw blurRad="38100" dist="38100" dir="2700000" algn="tl">
                  <a:srgbClr val="C0C0C0"/>
                </a:outerShdw>
              </a:effectLst>
            </a:endParaRPr>
          </a:p>
        </p:txBody>
      </p:sp>
      <p:sp>
        <p:nvSpPr>
          <p:cNvPr id="515075" name="Rectangle 3"/>
          <p:cNvSpPr>
            <a:spLocks noGrp="1" noChangeArrowheads="1"/>
          </p:cNvSpPr>
          <p:nvPr>
            <p:ph type="subTitle" idx="1"/>
          </p:nvPr>
        </p:nvSpPr>
        <p:spPr>
          <a:xfrm>
            <a:off x="228600" y="1552825"/>
            <a:ext cx="5607170" cy="1960401"/>
          </a:xfrm>
        </p:spPr>
        <p:txBody>
          <a:bodyPr>
            <a:normAutofit/>
          </a:bodyPr>
          <a:lstStyle/>
          <a:p>
            <a:pPr algn="l">
              <a:defRPr/>
            </a:pPr>
            <a:r>
              <a:rPr lang="en-US" sz="2800" b="1" dirty="0" smtClean="0">
                <a:solidFill>
                  <a:srgbClr val="3B6157"/>
                </a:solidFill>
                <a:ea typeface="+mn-ea"/>
                <a:cs typeface="+mn-cs"/>
              </a:rPr>
              <a:t>1. Workforce Development</a:t>
            </a:r>
          </a:p>
          <a:p>
            <a:pPr lvl="1" algn="l">
              <a:defRPr/>
            </a:pPr>
            <a:r>
              <a:rPr lang="en-US" dirty="0" smtClean="0">
                <a:solidFill>
                  <a:schemeClr val="tx1"/>
                </a:solidFill>
                <a:ea typeface="+mn-ea"/>
                <a:cs typeface="+mn-cs"/>
              </a:rPr>
              <a:t>Provide employment and training services and opportunities to the job seekers in San Joaquin County.</a:t>
            </a:r>
          </a:p>
        </p:txBody>
      </p:sp>
      <p:pic>
        <p:nvPicPr>
          <p:cNvPr id="1126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35769" y="2749208"/>
            <a:ext cx="3244063" cy="225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228600" y="1336682"/>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2" name="Rectangle 1"/>
          <p:cNvSpPr/>
          <p:nvPr/>
        </p:nvSpPr>
        <p:spPr>
          <a:xfrm>
            <a:off x="284747" y="3431407"/>
            <a:ext cx="5494875" cy="3108543"/>
          </a:xfrm>
          <a:prstGeom prst="rect">
            <a:avLst/>
          </a:prstGeom>
        </p:spPr>
        <p:txBody>
          <a:bodyPr wrap="square">
            <a:spAutoFit/>
          </a:bodyPr>
          <a:lstStyle/>
          <a:p>
            <a:pPr>
              <a:defRPr/>
            </a:pPr>
            <a:r>
              <a:rPr lang="en-US" sz="2800" b="1" dirty="0">
                <a:solidFill>
                  <a:srgbClr val="3B6157"/>
                </a:solidFill>
              </a:rPr>
              <a:t>2. Business</a:t>
            </a:r>
            <a:r>
              <a:rPr lang="en-US" sz="2800" b="1" dirty="0"/>
              <a:t> </a:t>
            </a:r>
            <a:r>
              <a:rPr lang="en-US" sz="2800" b="1" dirty="0">
                <a:solidFill>
                  <a:srgbClr val="3B6157"/>
                </a:solidFill>
              </a:rPr>
              <a:t>Development</a:t>
            </a:r>
            <a:r>
              <a:rPr lang="en-US" sz="2800" b="1" dirty="0"/>
              <a:t> </a:t>
            </a:r>
          </a:p>
          <a:p>
            <a:pPr lvl="1">
              <a:defRPr/>
            </a:pPr>
            <a:r>
              <a:rPr lang="en-US" sz="2800" dirty="0"/>
              <a:t>Support the business community by helping business access available resources and services that will promote business growth and encourage employment opportunity.</a:t>
            </a:r>
          </a:p>
        </p:txBody>
      </p:sp>
    </p:spTree>
    <p:extLst>
      <p:ext uri="{BB962C8B-B14F-4D97-AF65-F5344CB8AC3E}">
        <p14:creationId xmlns:p14="http://schemas.microsoft.com/office/powerpoint/2010/main" val="276910714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3031" y="208778"/>
            <a:ext cx="7860632" cy="886034"/>
          </a:xfrm>
        </p:spPr>
        <p:txBody>
          <a:bodyPr>
            <a:noAutofit/>
          </a:bodyPr>
          <a:lstStyle/>
          <a:p>
            <a:pPr algn="l"/>
            <a:r>
              <a:rPr lang="en-US" b="1" dirty="0">
                <a:solidFill>
                  <a:srgbClr val="1F497D"/>
                </a:solidFill>
                <a:latin typeface="+mn-lt"/>
              </a:rPr>
              <a:t>San Joaquin County’s </a:t>
            </a:r>
            <a:br>
              <a:rPr lang="en-US" b="1" dirty="0">
                <a:solidFill>
                  <a:srgbClr val="1F497D"/>
                </a:solidFill>
                <a:latin typeface="+mn-lt"/>
              </a:rPr>
            </a:br>
            <a:r>
              <a:rPr lang="en-US" b="1" dirty="0">
                <a:solidFill>
                  <a:srgbClr val="1F497D"/>
                </a:solidFill>
                <a:latin typeface="+mn-lt"/>
              </a:rPr>
              <a:t>Workforce Development Board</a:t>
            </a:r>
          </a:p>
        </p:txBody>
      </p:sp>
      <p:sp>
        <p:nvSpPr>
          <p:cNvPr id="8" name="Rectangle 7"/>
          <p:cNvSpPr/>
          <p:nvPr/>
        </p:nvSpPr>
        <p:spPr>
          <a:xfrm>
            <a:off x="1314450" y="1385017"/>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3435119" y="1503154"/>
            <a:ext cx="5182670" cy="3469155"/>
          </a:xfrm>
        </p:spPr>
        <p:txBody>
          <a:bodyPr>
            <a:noAutofit/>
          </a:bodyPr>
          <a:lstStyle/>
          <a:p>
            <a:pPr marL="0" indent="0">
              <a:buNone/>
              <a:defRPr/>
            </a:pPr>
            <a:r>
              <a:rPr lang="en-US" sz="2800" dirty="0" smtClean="0">
                <a:solidFill>
                  <a:schemeClr val="tx1"/>
                </a:solidFill>
              </a:rPr>
              <a:t>On </a:t>
            </a:r>
            <a:r>
              <a:rPr lang="en-US" sz="2800" b="1" dirty="0" smtClean="0">
                <a:solidFill>
                  <a:srgbClr val="FF0000"/>
                </a:solidFill>
              </a:rPr>
              <a:t>February 22, 2017 </a:t>
            </a:r>
            <a:r>
              <a:rPr lang="en-US" sz="2800" dirty="0" smtClean="0">
                <a:solidFill>
                  <a:schemeClr val="tx1"/>
                </a:solidFill>
              </a:rPr>
              <a:t>the</a:t>
            </a:r>
            <a:r>
              <a:rPr lang="en-US" sz="2800" b="1" dirty="0" smtClean="0">
                <a:solidFill>
                  <a:srgbClr val="FF0000"/>
                </a:solidFill>
              </a:rPr>
              <a:t> </a:t>
            </a:r>
            <a:r>
              <a:rPr lang="en-US" sz="2800" dirty="0" smtClean="0">
                <a:solidFill>
                  <a:schemeClr val="tx1"/>
                </a:solidFill>
              </a:rPr>
              <a:t>WDB unanimously approved its application to the Governor requesting approval to be a career services  provider at its AJCC</a:t>
            </a:r>
          </a:p>
          <a:p>
            <a:pPr>
              <a:buFont typeface="Arial" panose="020B0604020202020204" pitchFamily="34" charset="0"/>
              <a:buChar char="•"/>
              <a:defRPr/>
            </a:pPr>
            <a:r>
              <a:rPr lang="en-US" sz="2800" dirty="0" smtClean="0">
                <a:solidFill>
                  <a:schemeClr val="tx1"/>
                </a:solidFill>
              </a:rPr>
              <a:t>Approved by the BOS on    </a:t>
            </a:r>
            <a:r>
              <a:rPr lang="en-US" sz="2800" b="1" dirty="0" smtClean="0">
                <a:solidFill>
                  <a:srgbClr val="FF0000"/>
                </a:solidFill>
              </a:rPr>
              <a:t>March 22, 2017 </a:t>
            </a:r>
          </a:p>
          <a:p>
            <a:pPr>
              <a:buFont typeface="Arial" panose="020B0604020202020204" pitchFamily="34" charset="0"/>
              <a:buChar char="•"/>
              <a:defRPr/>
            </a:pPr>
            <a:r>
              <a:rPr lang="en-US" sz="2800" dirty="0">
                <a:solidFill>
                  <a:schemeClr val="tx1"/>
                </a:solidFill>
              </a:rPr>
              <a:t>S</a:t>
            </a:r>
            <a:r>
              <a:rPr lang="en-US" sz="2800" dirty="0" smtClean="0">
                <a:solidFill>
                  <a:schemeClr val="tx1"/>
                </a:solidFill>
              </a:rPr>
              <a:t>ubmitted application by the date of </a:t>
            </a:r>
            <a:r>
              <a:rPr lang="en-US" sz="2800" b="1" dirty="0" smtClean="0">
                <a:solidFill>
                  <a:srgbClr val="FF0000"/>
                </a:solidFill>
              </a:rPr>
              <a:t>March 1, 2017</a:t>
            </a:r>
            <a:endParaRPr lang="en-US" sz="2800" b="1" u="sng" dirty="0" smtClean="0">
              <a:solidFill>
                <a:srgbClr val="FF0000"/>
              </a:solidFill>
            </a:endParaRPr>
          </a:p>
          <a:p>
            <a:pPr>
              <a:buFont typeface="Arial" panose="020B0604020202020204" pitchFamily="34" charset="0"/>
              <a:buChar char="•"/>
              <a:defRPr/>
            </a:pPr>
            <a:endParaRPr lang="en-US" sz="2800"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98792" y="1792058"/>
            <a:ext cx="2060543" cy="308797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68587586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313784"/>
            <a:ext cx="9144000" cy="967457"/>
          </a:xfrm>
        </p:spPr>
        <p:txBody>
          <a:bodyPr>
            <a:noAutofit/>
          </a:bodyPr>
          <a:lstStyle/>
          <a:p>
            <a:r>
              <a:rPr lang="en-US" sz="3000" b="1" dirty="0">
                <a:solidFill>
                  <a:srgbClr val="1F497D"/>
                </a:solidFill>
              </a:rPr>
              <a:t/>
            </a:r>
            <a:br>
              <a:rPr lang="en-US" sz="3000" b="1" dirty="0">
                <a:solidFill>
                  <a:srgbClr val="1F497D"/>
                </a:solidFill>
              </a:rPr>
            </a:br>
            <a:r>
              <a:rPr lang="en-US" sz="4000" b="1" dirty="0">
                <a:solidFill>
                  <a:srgbClr val="1F497D"/>
                </a:solidFill>
                <a:latin typeface="+mn-lt"/>
              </a:rPr>
              <a:t>California Workforce Development Board</a:t>
            </a:r>
            <a:r>
              <a:rPr lang="en-US" sz="3000" b="1" dirty="0">
                <a:solidFill>
                  <a:srgbClr val="1F497D"/>
                </a:solidFill>
              </a:rPr>
              <a:t/>
            </a:r>
            <a:br>
              <a:rPr lang="en-US" sz="3000" b="1" dirty="0">
                <a:solidFill>
                  <a:srgbClr val="1F497D"/>
                </a:solidFill>
              </a:rPr>
            </a:br>
            <a:endParaRPr lang="en-US" sz="3000" b="1" dirty="0">
              <a:solidFill>
                <a:srgbClr val="1F497D"/>
              </a:solidFill>
            </a:endParaRPr>
          </a:p>
        </p:txBody>
      </p:sp>
      <p:sp>
        <p:nvSpPr>
          <p:cNvPr id="8" name="Rectangle 7"/>
          <p:cNvSpPr/>
          <p:nvPr/>
        </p:nvSpPr>
        <p:spPr>
          <a:xfrm>
            <a:off x="1314450" y="1428474"/>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4790273" y="3218321"/>
            <a:ext cx="4114096" cy="2016864"/>
          </a:xfrm>
        </p:spPr>
        <p:txBody>
          <a:bodyPr>
            <a:noAutofit/>
          </a:bodyPr>
          <a:lstStyle/>
          <a:p>
            <a:pPr marL="0" indent="0">
              <a:buNone/>
              <a:defRPr/>
            </a:pPr>
            <a:r>
              <a:rPr lang="en-US" sz="2700" dirty="0"/>
              <a:t>According to CWDB </a:t>
            </a:r>
            <a:r>
              <a:rPr lang="en-US" sz="2700" dirty="0" smtClean="0"/>
              <a:t>Officials</a:t>
            </a:r>
          </a:p>
          <a:p>
            <a:pPr marL="0" indent="0">
              <a:buNone/>
              <a:defRPr/>
            </a:pPr>
            <a:r>
              <a:rPr lang="en-US" sz="2700" dirty="0" smtClean="0"/>
              <a:t>The </a:t>
            </a:r>
            <a:r>
              <a:rPr lang="en-US" sz="2700" dirty="0"/>
              <a:t>CWDB </a:t>
            </a:r>
            <a:r>
              <a:rPr lang="en-US" sz="2700" dirty="0" smtClean="0"/>
              <a:t>Agenda is their</a:t>
            </a:r>
          </a:p>
          <a:p>
            <a:pPr marL="0" indent="0">
              <a:buNone/>
              <a:defRPr/>
            </a:pPr>
            <a:r>
              <a:rPr lang="en-US" sz="2700" dirty="0" smtClean="0"/>
              <a:t>Document </a:t>
            </a:r>
            <a:r>
              <a:rPr lang="en-US" sz="2700" dirty="0"/>
              <a:t>Source</a:t>
            </a:r>
          </a:p>
          <a:p>
            <a:pPr>
              <a:buFont typeface="Arial" panose="020B0604020202020204" pitchFamily="34" charset="0"/>
              <a:buChar char="•"/>
              <a:defRPr/>
            </a:pPr>
            <a:endParaRPr lang="en-US" sz="2025" dirty="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1147" y="3218321"/>
            <a:ext cx="3779587" cy="2519294"/>
          </a:xfrm>
          <a:prstGeom prst="rect">
            <a:avLst/>
          </a:prstGeom>
        </p:spPr>
      </p:pic>
      <p:sp>
        <p:nvSpPr>
          <p:cNvPr id="9" name="TextBox 8"/>
          <p:cNvSpPr txBox="1"/>
          <p:nvPr/>
        </p:nvSpPr>
        <p:spPr>
          <a:xfrm>
            <a:off x="656416" y="1670202"/>
            <a:ext cx="7831168" cy="1431161"/>
          </a:xfrm>
          <a:prstGeom prst="rect">
            <a:avLst/>
          </a:prstGeom>
          <a:noFill/>
        </p:spPr>
        <p:txBody>
          <a:bodyPr wrap="square" rtlCol="0">
            <a:spAutoFit/>
          </a:bodyPr>
          <a:lstStyle/>
          <a:p>
            <a:r>
              <a:rPr lang="en-US" sz="2900" b="1" dirty="0">
                <a:solidFill>
                  <a:srgbClr val="1F497D"/>
                </a:solidFill>
              </a:rPr>
              <a:t>Approved San Joaquin County </a:t>
            </a:r>
            <a:r>
              <a:rPr lang="en-US" sz="2900" b="1" dirty="0" smtClean="0">
                <a:solidFill>
                  <a:srgbClr val="1F497D"/>
                </a:solidFill>
              </a:rPr>
              <a:t>WDB as </a:t>
            </a:r>
            <a:r>
              <a:rPr lang="en-US" sz="2900" b="1" dirty="0">
                <a:solidFill>
                  <a:srgbClr val="1F497D"/>
                </a:solidFill>
              </a:rPr>
              <a:t>a </a:t>
            </a:r>
            <a:r>
              <a:rPr lang="en-US" sz="2900" b="1" dirty="0" smtClean="0">
                <a:solidFill>
                  <a:srgbClr val="1F497D"/>
                </a:solidFill>
              </a:rPr>
              <a:t>Provider</a:t>
            </a:r>
          </a:p>
          <a:p>
            <a:r>
              <a:rPr lang="en-US" sz="2900" b="1" dirty="0" smtClean="0">
                <a:solidFill>
                  <a:srgbClr val="1F497D"/>
                </a:solidFill>
              </a:rPr>
              <a:t>of </a:t>
            </a:r>
            <a:r>
              <a:rPr lang="en-US" sz="2900" b="1" dirty="0">
                <a:solidFill>
                  <a:srgbClr val="1F497D"/>
                </a:solidFill>
              </a:rPr>
              <a:t>Adult and Dis-located Worker </a:t>
            </a:r>
            <a:r>
              <a:rPr lang="en-US" sz="2900" b="1" dirty="0" smtClean="0">
                <a:solidFill>
                  <a:srgbClr val="1F497D"/>
                </a:solidFill>
              </a:rPr>
              <a:t>Career Services</a:t>
            </a:r>
          </a:p>
          <a:p>
            <a:r>
              <a:rPr lang="en-US" sz="2900" b="1" dirty="0" smtClean="0">
                <a:solidFill>
                  <a:srgbClr val="1F497D"/>
                </a:solidFill>
              </a:rPr>
              <a:t>on </a:t>
            </a:r>
            <a:r>
              <a:rPr lang="en-US" sz="2900" b="1" dirty="0">
                <a:solidFill>
                  <a:srgbClr val="FF0000"/>
                </a:solidFill>
              </a:rPr>
              <a:t>April 27, 2017</a:t>
            </a:r>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05585864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344" y="434717"/>
            <a:ext cx="8293395" cy="956260"/>
          </a:xfrm>
        </p:spPr>
        <p:txBody>
          <a:bodyPr>
            <a:noAutofit/>
          </a:bodyPr>
          <a:lstStyle/>
          <a:p>
            <a:pPr algn="l">
              <a:lnSpc>
                <a:spcPct val="90000"/>
              </a:lnSpc>
            </a:pPr>
            <a:r>
              <a:rPr lang="en-US" altLang="en-US" b="1" dirty="0" smtClean="0">
                <a:solidFill>
                  <a:srgbClr val="1F497D"/>
                </a:solidFill>
                <a:latin typeface="+mn-lt"/>
              </a:rPr>
              <a:t>One-Stop </a:t>
            </a:r>
            <a:r>
              <a:rPr lang="en-US" altLang="en-US" b="1" smtClean="0">
                <a:solidFill>
                  <a:srgbClr val="1F497D"/>
                </a:solidFill>
                <a:latin typeface="+mn-lt"/>
              </a:rPr>
              <a:t>Operator Procurement:</a:t>
            </a:r>
            <a:r>
              <a:rPr lang="en-US" altLang="en-US" b="1" dirty="0" smtClean="0">
                <a:solidFill>
                  <a:srgbClr val="1F497D"/>
                </a:solidFill>
                <a:latin typeface="+mn-lt"/>
              </a:rPr>
              <a:t/>
            </a:r>
            <a:br>
              <a:rPr lang="en-US" altLang="en-US" b="1" dirty="0" smtClean="0">
                <a:solidFill>
                  <a:srgbClr val="1F497D"/>
                </a:solidFill>
                <a:latin typeface="+mn-lt"/>
              </a:rPr>
            </a:br>
            <a:r>
              <a:rPr lang="en-US" altLang="en-US" sz="4000" b="1" dirty="0" smtClean="0">
                <a:solidFill>
                  <a:srgbClr val="1F497D"/>
                </a:solidFill>
                <a:latin typeface="+mn-lt"/>
              </a:rPr>
              <a:t>The Role of the One-Stop Operator</a:t>
            </a:r>
            <a:endParaRPr lang="en-US" sz="4000" b="1" i="1" dirty="0">
              <a:solidFill>
                <a:srgbClr val="1F497D"/>
              </a:solidFill>
              <a:latin typeface="+mn-lt"/>
            </a:endParaRPr>
          </a:p>
        </p:txBody>
      </p:sp>
      <p:sp>
        <p:nvSpPr>
          <p:cNvPr id="8" name="Rectangle 7"/>
          <p:cNvSpPr/>
          <p:nvPr/>
        </p:nvSpPr>
        <p:spPr>
          <a:xfrm>
            <a:off x="1314450" y="1736632"/>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dirty="0">
              <a:effectLst>
                <a:reflection blurRad="6350" stA="55000" endA="300" endPos="45500" dir="5400000" sy="-100000" algn="bl" rotWithShape="0"/>
              </a:effectLst>
            </a:endParaRPr>
          </a:p>
        </p:txBody>
      </p:sp>
      <p:sp>
        <p:nvSpPr>
          <p:cNvPr id="5" name="TextBox 4"/>
          <p:cNvSpPr txBox="1"/>
          <p:nvPr/>
        </p:nvSpPr>
        <p:spPr>
          <a:xfrm>
            <a:off x="3959526" y="2002330"/>
            <a:ext cx="4808486" cy="3123932"/>
          </a:xfrm>
          <a:prstGeom prst="rect">
            <a:avLst/>
          </a:prstGeom>
          <a:noFill/>
        </p:spPr>
        <p:txBody>
          <a:bodyPr wrap="square" rtlCol="0">
            <a:spAutoFit/>
          </a:bodyPr>
          <a:lstStyle/>
          <a:p>
            <a:pPr>
              <a:defRPr/>
            </a:pPr>
            <a:r>
              <a:rPr lang="en-US" sz="3000" b="1" dirty="0">
                <a:solidFill>
                  <a:schemeClr val="tx2"/>
                </a:solidFill>
              </a:rPr>
              <a:t>The </a:t>
            </a:r>
            <a:r>
              <a:rPr lang="en-US" sz="3000" b="1" dirty="0" smtClean="0">
                <a:solidFill>
                  <a:schemeClr val="tx2"/>
                </a:solidFill>
              </a:rPr>
              <a:t>Only Requirement</a:t>
            </a:r>
            <a:r>
              <a:rPr lang="en-US" sz="3000" b="1" dirty="0">
                <a:solidFill>
                  <a:schemeClr val="tx2"/>
                </a:solidFill>
              </a:rPr>
              <a:t>:</a:t>
            </a:r>
          </a:p>
          <a:p>
            <a:pPr>
              <a:defRPr/>
            </a:pPr>
            <a:endParaRPr lang="en-US" sz="2800" dirty="0"/>
          </a:p>
          <a:p>
            <a:pPr>
              <a:defRPr/>
            </a:pPr>
            <a:r>
              <a:rPr lang="en-US" sz="2800" dirty="0"/>
              <a:t>The One-Stop Operator must coordinate the service delivery of the required One-Stop </a:t>
            </a:r>
            <a:r>
              <a:rPr lang="en-US" sz="2800" dirty="0" smtClean="0"/>
              <a:t>Partners </a:t>
            </a:r>
            <a:r>
              <a:rPr lang="en-US" sz="2800" dirty="0"/>
              <a:t>and </a:t>
            </a:r>
            <a:r>
              <a:rPr lang="en-US" sz="2800" dirty="0" smtClean="0"/>
              <a:t>Service Providers</a:t>
            </a:r>
            <a:r>
              <a:rPr lang="en-US" sz="2800" dirty="0"/>
              <a:t>.</a:t>
            </a:r>
          </a:p>
          <a:p>
            <a:pPr>
              <a:defRPr/>
            </a:pPr>
            <a:endParaRPr lang="en-US" sz="2700"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080" y="2002331"/>
            <a:ext cx="3073700" cy="42123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055755822"/>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343" y="232913"/>
            <a:ext cx="7798279" cy="1483744"/>
          </a:xfrm>
        </p:spPr>
        <p:txBody>
          <a:bodyPr>
            <a:noAutofit/>
          </a:bodyPr>
          <a:lstStyle/>
          <a:p>
            <a:pPr algn="l">
              <a:lnSpc>
                <a:spcPct val="90000"/>
              </a:lnSpc>
            </a:pPr>
            <a:r>
              <a:rPr lang="en-US" altLang="en-US" b="1" smtClean="0">
                <a:solidFill>
                  <a:srgbClr val="1F497D"/>
                </a:solidFill>
                <a:latin typeface="+mn-lt"/>
              </a:rPr>
              <a:t>One-Stop Operator Procurement </a:t>
            </a:r>
            <a:r>
              <a:rPr lang="en-US" altLang="en-US" sz="2850" b="1" dirty="0">
                <a:solidFill>
                  <a:srgbClr val="397E6E"/>
                </a:solidFill>
                <a:latin typeface="+mn-lt"/>
              </a:rPr>
              <a:t>There are a Variety of Options</a:t>
            </a:r>
            <a:endParaRPr lang="en-US" sz="2850" b="1" i="1" dirty="0">
              <a:solidFill>
                <a:srgbClr val="397E6E"/>
              </a:solidFill>
              <a:latin typeface="+mn-lt"/>
            </a:endParaRPr>
          </a:p>
        </p:txBody>
      </p:sp>
      <p:sp>
        <p:nvSpPr>
          <p:cNvPr id="8" name="Rectangle 7"/>
          <p:cNvSpPr/>
          <p:nvPr/>
        </p:nvSpPr>
        <p:spPr>
          <a:xfrm>
            <a:off x="1314450" y="1984808"/>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5" name="TextBox 4"/>
          <p:cNvSpPr txBox="1"/>
          <p:nvPr/>
        </p:nvSpPr>
        <p:spPr>
          <a:xfrm>
            <a:off x="3365594" y="2331186"/>
            <a:ext cx="5946848" cy="3108543"/>
          </a:xfrm>
          <a:prstGeom prst="rect">
            <a:avLst/>
          </a:prstGeom>
          <a:noFill/>
        </p:spPr>
        <p:txBody>
          <a:bodyPr wrap="square" rtlCol="0">
            <a:spAutoFit/>
          </a:bodyPr>
          <a:lstStyle/>
          <a:p>
            <a:pPr>
              <a:defRPr/>
            </a:pPr>
            <a:r>
              <a:rPr lang="en-US" sz="2800" b="1" dirty="0">
                <a:solidFill>
                  <a:schemeClr val="tx2"/>
                </a:solidFill>
              </a:rPr>
              <a:t>Procurement of …</a:t>
            </a:r>
          </a:p>
          <a:p>
            <a:pPr marL="385763" indent="-385763">
              <a:lnSpc>
                <a:spcPct val="150000"/>
              </a:lnSpc>
              <a:buFont typeface="+mj-lt"/>
              <a:buAutoNum type="arabicPeriod"/>
              <a:defRPr/>
            </a:pPr>
            <a:r>
              <a:rPr lang="en-US" sz="2800" dirty="0">
                <a:solidFill>
                  <a:schemeClr val="tx1">
                    <a:lumMod val="85000"/>
                    <a:lumOff val="15000"/>
                  </a:schemeClr>
                </a:solidFill>
              </a:rPr>
              <a:t>Multiple One-Stop Operators</a:t>
            </a:r>
          </a:p>
          <a:p>
            <a:pPr marL="385763" indent="-385763">
              <a:lnSpc>
                <a:spcPct val="150000"/>
              </a:lnSpc>
              <a:buFont typeface="+mj-lt"/>
              <a:buAutoNum type="arabicPeriod"/>
              <a:defRPr/>
            </a:pPr>
            <a:r>
              <a:rPr lang="en-US" sz="2800" dirty="0">
                <a:solidFill>
                  <a:schemeClr val="tx1">
                    <a:lumMod val="85000"/>
                    <a:lumOff val="15000"/>
                  </a:schemeClr>
                </a:solidFill>
              </a:rPr>
              <a:t>A Single One-Stop Operator</a:t>
            </a:r>
          </a:p>
          <a:p>
            <a:pPr marL="385763" indent="-385763">
              <a:lnSpc>
                <a:spcPct val="150000"/>
              </a:lnSpc>
              <a:buFont typeface="+mj-lt"/>
              <a:buAutoNum type="arabicPeriod"/>
              <a:defRPr/>
            </a:pPr>
            <a:r>
              <a:rPr lang="en-US" sz="2800" dirty="0">
                <a:solidFill>
                  <a:schemeClr val="tx1">
                    <a:lumMod val="85000"/>
                    <a:lumOff val="15000"/>
                  </a:schemeClr>
                </a:solidFill>
              </a:rPr>
              <a:t>A Mall Manager</a:t>
            </a:r>
          </a:p>
          <a:p>
            <a:pPr marL="385763" indent="-385763">
              <a:lnSpc>
                <a:spcPct val="150000"/>
              </a:lnSpc>
              <a:buFont typeface="+mj-lt"/>
              <a:buAutoNum type="arabicPeriod"/>
              <a:defRPr/>
            </a:pPr>
            <a:r>
              <a:rPr lang="en-US" sz="2800" dirty="0">
                <a:solidFill>
                  <a:schemeClr val="tx1">
                    <a:lumMod val="85000"/>
                    <a:lumOff val="15000"/>
                  </a:schemeClr>
                </a:solidFill>
              </a:rPr>
              <a:t>A Regional Service Provider</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959" y="2332010"/>
            <a:ext cx="2405208" cy="340560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53292975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73555" y="316763"/>
            <a:ext cx="7196889" cy="643675"/>
          </a:xfrm>
        </p:spPr>
        <p:txBody>
          <a:bodyPr>
            <a:noAutofit/>
          </a:bodyPr>
          <a:lstStyle/>
          <a:p>
            <a:pPr algn="l"/>
            <a:r>
              <a:rPr lang="en-US" b="1" dirty="0">
                <a:solidFill>
                  <a:srgbClr val="1F497D"/>
                </a:solidFill>
                <a:latin typeface="+mn-lt"/>
              </a:rPr>
              <a:t>Regional One-Stop Operator</a:t>
            </a:r>
          </a:p>
        </p:txBody>
      </p:sp>
      <p:sp>
        <p:nvSpPr>
          <p:cNvPr id="8" name="Rectangle 7"/>
          <p:cNvSpPr/>
          <p:nvPr/>
        </p:nvSpPr>
        <p:spPr>
          <a:xfrm>
            <a:off x="1314450" y="1275751"/>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4571999" y="2124345"/>
            <a:ext cx="3181394" cy="2405249"/>
          </a:xfrm>
        </p:spPr>
        <p:txBody>
          <a:bodyPr>
            <a:noAutofit/>
          </a:bodyPr>
          <a:lstStyle/>
          <a:p>
            <a:pPr>
              <a:buFont typeface="Arial" panose="020B0604020202020204" pitchFamily="34" charset="0"/>
              <a:buChar char="•"/>
              <a:defRPr/>
            </a:pPr>
            <a:r>
              <a:rPr lang="en-US" sz="2800" dirty="0"/>
              <a:t>Merced County</a:t>
            </a:r>
          </a:p>
          <a:p>
            <a:pPr>
              <a:buFont typeface="Arial" panose="020B0604020202020204" pitchFamily="34" charset="0"/>
              <a:buChar char="•"/>
              <a:defRPr/>
            </a:pPr>
            <a:r>
              <a:rPr lang="en-US" sz="2800" dirty="0"/>
              <a:t>Madera County</a:t>
            </a:r>
          </a:p>
          <a:p>
            <a:pPr>
              <a:buFont typeface="Arial" panose="020B0604020202020204" pitchFamily="34" charset="0"/>
              <a:buChar char="•"/>
              <a:defRPr/>
            </a:pPr>
            <a:r>
              <a:rPr lang="en-US" sz="2800" dirty="0"/>
              <a:t>Stanislaus County</a:t>
            </a:r>
          </a:p>
          <a:p>
            <a:pPr>
              <a:buFont typeface="Arial" panose="020B0604020202020204" pitchFamily="34" charset="0"/>
              <a:buChar char="•"/>
              <a:defRPr/>
            </a:pPr>
            <a:r>
              <a:rPr lang="en-US" sz="2800" dirty="0"/>
              <a:t>San Joaquin County</a:t>
            </a:r>
          </a:p>
          <a:p>
            <a:pPr>
              <a:buFont typeface="Arial" panose="020B0604020202020204" pitchFamily="34" charset="0"/>
              <a:buChar char="•"/>
              <a:defRPr/>
            </a:pPr>
            <a:r>
              <a:rPr lang="en-US" sz="2800" dirty="0"/>
              <a:t>Kings County</a:t>
            </a:r>
          </a:p>
        </p:txBody>
      </p:sp>
      <p:sp>
        <p:nvSpPr>
          <p:cNvPr id="4" name="TextBox 3"/>
          <p:cNvSpPr txBox="1"/>
          <p:nvPr/>
        </p:nvSpPr>
        <p:spPr>
          <a:xfrm>
            <a:off x="973555" y="1424267"/>
            <a:ext cx="6566234" cy="584775"/>
          </a:xfrm>
          <a:prstGeom prst="rect">
            <a:avLst/>
          </a:prstGeom>
          <a:noFill/>
        </p:spPr>
        <p:txBody>
          <a:bodyPr wrap="square" rtlCol="0">
            <a:spAutoFit/>
          </a:bodyPr>
          <a:lstStyle/>
          <a:p>
            <a:r>
              <a:rPr lang="en-US" sz="3200" b="1" dirty="0">
                <a:solidFill>
                  <a:schemeClr val="tx2"/>
                </a:solidFill>
              </a:rPr>
              <a:t>Northern Central Valley Sub-Region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8007" y="2266853"/>
            <a:ext cx="2834405" cy="3062987"/>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90858135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314450" y="1500339"/>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1366936" y="2193200"/>
            <a:ext cx="6269489" cy="1005307"/>
          </a:xfrm>
        </p:spPr>
        <p:txBody>
          <a:bodyPr>
            <a:noAutofit/>
          </a:bodyPr>
          <a:lstStyle/>
          <a:p>
            <a:pPr>
              <a:buFont typeface="Arial" panose="020B0604020202020204" pitchFamily="34" charset="0"/>
              <a:buChar char="•"/>
              <a:defRPr/>
            </a:pPr>
            <a:r>
              <a:rPr lang="en-US" sz="2700" dirty="0"/>
              <a:t>Closed on </a:t>
            </a:r>
            <a:r>
              <a:rPr lang="en-US" sz="2700" b="1" dirty="0">
                <a:solidFill>
                  <a:srgbClr val="FF0000"/>
                </a:solidFill>
              </a:rPr>
              <a:t>March 7, 2017</a:t>
            </a:r>
          </a:p>
          <a:p>
            <a:pPr>
              <a:buFont typeface="Arial" panose="020B0604020202020204" pitchFamily="34" charset="0"/>
              <a:buChar char="•"/>
              <a:defRPr/>
            </a:pPr>
            <a:r>
              <a:rPr lang="en-US" sz="2700" dirty="0"/>
              <a:t>Generated no proposal</a:t>
            </a:r>
          </a:p>
        </p:txBody>
      </p:sp>
      <p:sp>
        <p:nvSpPr>
          <p:cNvPr id="3" name="TextBox 2"/>
          <p:cNvSpPr txBox="1"/>
          <p:nvPr/>
        </p:nvSpPr>
        <p:spPr>
          <a:xfrm>
            <a:off x="937461" y="1640116"/>
            <a:ext cx="3228191" cy="584775"/>
          </a:xfrm>
          <a:prstGeom prst="rect">
            <a:avLst/>
          </a:prstGeom>
          <a:noFill/>
        </p:spPr>
        <p:txBody>
          <a:bodyPr wrap="none" rtlCol="0">
            <a:spAutoFit/>
          </a:bodyPr>
          <a:lstStyle/>
          <a:p>
            <a:pPr>
              <a:defRPr/>
            </a:pPr>
            <a:r>
              <a:rPr lang="en-US" sz="3200" b="1" dirty="0">
                <a:solidFill>
                  <a:schemeClr val="tx2"/>
                </a:solidFill>
              </a:rPr>
              <a:t>First Procurement</a:t>
            </a:r>
          </a:p>
        </p:txBody>
      </p:sp>
      <p:sp>
        <p:nvSpPr>
          <p:cNvPr id="10" name="TextBox 9"/>
          <p:cNvSpPr txBox="1"/>
          <p:nvPr/>
        </p:nvSpPr>
        <p:spPr>
          <a:xfrm>
            <a:off x="1001629" y="3198507"/>
            <a:ext cx="3726341" cy="584775"/>
          </a:xfrm>
          <a:prstGeom prst="rect">
            <a:avLst/>
          </a:prstGeom>
          <a:noFill/>
        </p:spPr>
        <p:txBody>
          <a:bodyPr wrap="none" rtlCol="0">
            <a:spAutoFit/>
          </a:bodyPr>
          <a:lstStyle/>
          <a:p>
            <a:pPr>
              <a:defRPr/>
            </a:pPr>
            <a:r>
              <a:rPr lang="en-US" sz="3200" b="1" dirty="0">
                <a:solidFill>
                  <a:schemeClr val="tx2"/>
                </a:solidFill>
              </a:rPr>
              <a:t>Second Procurement</a:t>
            </a:r>
          </a:p>
        </p:txBody>
      </p:sp>
      <p:sp>
        <p:nvSpPr>
          <p:cNvPr id="11" name="Content Placeholder 2"/>
          <p:cNvSpPr txBox="1">
            <a:spLocks/>
          </p:cNvSpPr>
          <p:nvPr/>
        </p:nvSpPr>
        <p:spPr>
          <a:xfrm>
            <a:off x="1437255" y="3857079"/>
            <a:ext cx="6269489" cy="1318616"/>
          </a:xfrm>
          <a:prstGeom prst="rect">
            <a:avLst/>
          </a:prstGeom>
        </p:spPr>
        <p:txBody>
          <a:bodyPr vert="horz" lIns="68580" tIns="34290" rIns="68580" bIns="34290" rtlCol="0">
            <a:noAutofit/>
          </a:bodyPr>
          <a:lstStyle>
            <a:lvl1pPr marL="342900" indent="-342900" algn="l" defTabSz="457200" rtl="0" eaLnBrk="1" latinLnBrk="0" hangingPunct="1">
              <a:spcBef>
                <a:spcPct val="20000"/>
              </a:spcBef>
              <a:buFont typeface="Arial"/>
              <a:buChar char="•"/>
              <a:defRPr sz="3200" kern="1200">
                <a:solidFill>
                  <a:schemeClr val="tx1">
                    <a:lumMod val="85000"/>
                    <a:lumOff val="15000"/>
                  </a:schemeClr>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lumMod val="85000"/>
                    <a:lumOff val="15000"/>
                  </a:schemeClr>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lumMod val="85000"/>
                    <a:lumOff val="15000"/>
                  </a:schemeClr>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lumMod val="85000"/>
                    <a:lumOff val="1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Font typeface="Arial" panose="020B0604020202020204" pitchFamily="34" charset="0"/>
              <a:buChar char="•"/>
              <a:defRPr/>
            </a:pPr>
            <a:r>
              <a:rPr lang="en-US" sz="2700" dirty="0">
                <a:solidFill>
                  <a:schemeClr val="tx1"/>
                </a:solidFill>
              </a:rPr>
              <a:t>Was released on </a:t>
            </a:r>
            <a:r>
              <a:rPr lang="en-US" sz="2700" b="1" dirty="0">
                <a:solidFill>
                  <a:srgbClr val="FF0000"/>
                </a:solidFill>
              </a:rPr>
              <a:t>March 22, 2017</a:t>
            </a:r>
          </a:p>
          <a:p>
            <a:pPr>
              <a:buFont typeface="Arial" panose="020B0604020202020204" pitchFamily="34" charset="0"/>
              <a:buChar char="•"/>
              <a:defRPr/>
            </a:pPr>
            <a:r>
              <a:rPr lang="en-US" sz="2700" dirty="0">
                <a:solidFill>
                  <a:schemeClr val="tx1"/>
                </a:solidFill>
              </a:rPr>
              <a:t>Generated only one (1) proposal with limited experience</a:t>
            </a: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552" y="2097827"/>
            <a:ext cx="2450156" cy="163471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13" name="Title 1"/>
          <p:cNvSpPr txBox="1">
            <a:spLocks/>
          </p:cNvSpPr>
          <p:nvPr/>
        </p:nvSpPr>
        <p:spPr>
          <a:xfrm>
            <a:off x="417096" y="186819"/>
            <a:ext cx="8365958" cy="982874"/>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r>
              <a:rPr lang="en-US" b="1" smtClean="0">
                <a:solidFill>
                  <a:srgbClr val="1F497D"/>
                </a:solidFill>
                <a:latin typeface="+mn-lt"/>
              </a:rPr>
              <a:t>The Northern Central Valley </a:t>
            </a:r>
            <a:br>
              <a:rPr lang="en-US" b="1" smtClean="0">
                <a:solidFill>
                  <a:srgbClr val="1F497D"/>
                </a:solidFill>
                <a:latin typeface="+mn-lt"/>
              </a:rPr>
            </a:br>
            <a:r>
              <a:rPr lang="en-US" b="1" smtClean="0">
                <a:solidFill>
                  <a:srgbClr val="1F497D"/>
                </a:solidFill>
                <a:latin typeface="+mn-lt"/>
              </a:rPr>
              <a:t>Sub-Region:</a:t>
            </a:r>
            <a:endParaRPr lang="en-US" b="1" dirty="0">
              <a:solidFill>
                <a:srgbClr val="1F497D"/>
              </a:solidFill>
              <a:latin typeface="+mn-lt"/>
            </a:endParaRP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2552" y="2097827"/>
            <a:ext cx="2450156" cy="1634714"/>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29" y="5737614"/>
            <a:ext cx="1806739" cy="970843"/>
          </a:xfrm>
          <a:prstGeom prst="rect">
            <a:avLst/>
          </a:prstGeom>
        </p:spPr>
      </p:pic>
    </p:spTree>
    <p:extLst>
      <p:ext uri="{BB962C8B-B14F-4D97-AF65-F5344CB8AC3E}">
        <p14:creationId xmlns:p14="http://schemas.microsoft.com/office/powerpoint/2010/main" val="18205849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7832" y="329302"/>
            <a:ext cx="7756358" cy="1086110"/>
          </a:xfrm>
        </p:spPr>
        <p:txBody>
          <a:bodyPr>
            <a:noAutofit/>
          </a:bodyPr>
          <a:lstStyle/>
          <a:p>
            <a:r>
              <a:rPr lang="en-US" b="1" dirty="0">
                <a:solidFill>
                  <a:srgbClr val="1F497D"/>
                </a:solidFill>
                <a:latin typeface="+mn-lt"/>
              </a:rPr>
              <a:t>One-Stop </a:t>
            </a:r>
            <a:r>
              <a:rPr lang="en-US" b="1">
                <a:solidFill>
                  <a:srgbClr val="1F497D"/>
                </a:solidFill>
                <a:latin typeface="+mn-lt"/>
              </a:rPr>
              <a:t>Operator </a:t>
            </a:r>
            <a:r>
              <a:rPr lang="en-US" b="1" smtClean="0">
                <a:solidFill>
                  <a:srgbClr val="1F497D"/>
                </a:solidFill>
                <a:latin typeface="+mn-lt"/>
              </a:rPr>
              <a:t>Procurement</a:t>
            </a:r>
            <a:endParaRPr lang="en-US" b="1" dirty="0">
              <a:solidFill>
                <a:srgbClr val="1F497D"/>
              </a:solidFill>
              <a:latin typeface="+mn-lt"/>
            </a:endParaRPr>
          </a:p>
        </p:txBody>
      </p:sp>
      <p:sp>
        <p:nvSpPr>
          <p:cNvPr id="8" name="Rectangle 7"/>
          <p:cNvSpPr/>
          <p:nvPr/>
        </p:nvSpPr>
        <p:spPr>
          <a:xfrm>
            <a:off x="1314450" y="1548465"/>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786063" y="2065947"/>
            <a:ext cx="5101415" cy="3444516"/>
          </a:xfrm>
        </p:spPr>
        <p:txBody>
          <a:bodyPr>
            <a:noAutofit/>
          </a:bodyPr>
          <a:lstStyle/>
          <a:p>
            <a:pPr marL="0" indent="0">
              <a:buNone/>
              <a:defRPr/>
            </a:pPr>
            <a:r>
              <a:rPr lang="en-US" sz="2800" b="1" dirty="0" smtClean="0">
                <a:solidFill>
                  <a:srgbClr val="1F497D"/>
                </a:solidFill>
              </a:rPr>
              <a:t>Options:</a:t>
            </a:r>
            <a:endParaRPr lang="en-US" sz="2800" dirty="0" smtClean="0"/>
          </a:p>
          <a:p>
            <a:pPr>
              <a:buFont typeface="Arial" panose="020B0604020202020204" pitchFamily="34" charset="0"/>
              <a:buChar char="•"/>
              <a:defRPr/>
            </a:pPr>
            <a:r>
              <a:rPr lang="en-US" sz="2800" dirty="0" smtClean="0"/>
              <a:t>Release </a:t>
            </a:r>
            <a:r>
              <a:rPr lang="en-US" sz="2800" dirty="0"/>
              <a:t>an RFP for a third time</a:t>
            </a:r>
          </a:p>
          <a:p>
            <a:pPr>
              <a:buFont typeface="Arial" panose="020B0604020202020204" pitchFamily="34" charset="0"/>
              <a:buChar char="•"/>
              <a:defRPr/>
            </a:pPr>
            <a:r>
              <a:rPr lang="en-US" sz="2800" dirty="0"/>
              <a:t>Sole Source Procurement</a:t>
            </a:r>
          </a:p>
          <a:p>
            <a:pPr>
              <a:buFont typeface="Arial" panose="020B0604020202020204" pitchFamily="34" charset="0"/>
              <a:buChar char="•"/>
              <a:defRPr/>
            </a:pPr>
            <a:r>
              <a:rPr lang="en-US" sz="2800" dirty="0"/>
              <a:t>Submit for a waiver to be the designated One-Stop Operator </a:t>
            </a:r>
            <a:r>
              <a:rPr lang="en-US" sz="2800" dirty="0">
                <a:solidFill>
                  <a:srgbClr val="FF0000"/>
                </a:solidFill>
              </a:rPr>
              <a:t>(Temporary)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130" y="2065947"/>
            <a:ext cx="2454417" cy="3068022"/>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36130" y="2065947"/>
            <a:ext cx="2454417" cy="306802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8435961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1974" y="299135"/>
            <a:ext cx="7603446" cy="886034"/>
          </a:xfrm>
        </p:spPr>
        <p:txBody>
          <a:bodyPr>
            <a:noAutofit/>
          </a:bodyPr>
          <a:lstStyle/>
          <a:p>
            <a:pPr algn="l"/>
            <a:r>
              <a:rPr lang="en-US" b="1" dirty="0">
                <a:solidFill>
                  <a:srgbClr val="1F497D"/>
                </a:solidFill>
                <a:latin typeface="+mn-lt"/>
              </a:rPr>
              <a:t>A Highly Recommended One-Stop Operator was ProPath</a:t>
            </a:r>
          </a:p>
        </p:txBody>
      </p:sp>
      <p:sp>
        <p:nvSpPr>
          <p:cNvPr id="8" name="Rectangle 7"/>
          <p:cNvSpPr/>
          <p:nvPr/>
        </p:nvSpPr>
        <p:spPr>
          <a:xfrm>
            <a:off x="1314450" y="1572528"/>
            <a:ext cx="6515100" cy="34289"/>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sz="1350">
              <a:effectLst>
                <a:reflection blurRad="6350" stA="55000" endA="300" endPos="45500" dir="5400000" sy="-100000" algn="bl" rotWithShape="0"/>
              </a:effectLst>
            </a:endParaRPr>
          </a:p>
        </p:txBody>
      </p:sp>
      <p:sp>
        <p:nvSpPr>
          <p:cNvPr id="7" name="Content Placeholder 2"/>
          <p:cNvSpPr>
            <a:spLocks noGrp="1"/>
          </p:cNvSpPr>
          <p:nvPr>
            <p:ph idx="1"/>
          </p:nvPr>
        </p:nvSpPr>
        <p:spPr>
          <a:xfrm>
            <a:off x="295207" y="1994176"/>
            <a:ext cx="8609162" cy="4431151"/>
          </a:xfrm>
        </p:spPr>
        <p:txBody>
          <a:bodyPr>
            <a:noAutofit/>
          </a:bodyPr>
          <a:lstStyle/>
          <a:p>
            <a:pPr>
              <a:buFont typeface="Arial" panose="020B0604020202020204" pitchFamily="34" charset="0"/>
              <a:buChar char="•"/>
              <a:defRPr/>
            </a:pPr>
            <a:r>
              <a:rPr lang="en-US" dirty="0" smtClean="0">
                <a:solidFill>
                  <a:schemeClr val="tx1"/>
                </a:solidFill>
              </a:rPr>
              <a:t>A seasoned One-Stop Operator </a:t>
            </a:r>
          </a:p>
          <a:p>
            <a:pPr>
              <a:buFont typeface="Arial" panose="020B0604020202020204" pitchFamily="34" charset="0"/>
              <a:buChar char="•"/>
              <a:defRPr/>
            </a:pPr>
            <a:r>
              <a:rPr lang="en-US" dirty="0" smtClean="0">
                <a:solidFill>
                  <a:schemeClr val="tx1"/>
                </a:solidFill>
              </a:rPr>
              <a:t>Consultant to CA Workforce Development Board</a:t>
            </a:r>
          </a:p>
          <a:p>
            <a:pPr>
              <a:buFont typeface="Arial" panose="020B0604020202020204" pitchFamily="34" charset="0"/>
              <a:buChar char="•"/>
              <a:defRPr/>
            </a:pPr>
            <a:r>
              <a:rPr lang="en-US" dirty="0" smtClean="0">
                <a:solidFill>
                  <a:schemeClr val="tx1"/>
                </a:solidFill>
              </a:rPr>
              <a:t>Extensive Workforce Development Experience</a:t>
            </a:r>
          </a:p>
          <a:p>
            <a:pPr>
              <a:buFont typeface="Arial" panose="020B0604020202020204" pitchFamily="34" charset="0"/>
              <a:buChar char="•"/>
              <a:defRPr/>
            </a:pPr>
            <a:r>
              <a:rPr lang="en-US" dirty="0" smtClean="0">
                <a:solidFill>
                  <a:schemeClr val="tx1"/>
                </a:solidFill>
              </a:rPr>
              <a:t>Staff: seasoned veterans with strong expertise on WIA/WIOA Statutory and Regulatory Requirement</a:t>
            </a:r>
            <a:endParaRPr lang="en-US" dirty="0">
              <a:solidFill>
                <a:schemeClr val="tx1"/>
              </a:solidFill>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56833471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smtClean="0">
                <a:solidFill>
                  <a:schemeClr val="tx2"/>
                </a:solidFill>
              </a:rPr>
              <a:t>San Joaquin County</a:t>
            </a:r>
            <a:br>
              <a:rPr lang="en-US" b="1" dirty="0" smtClean="0">
                <a:solidFill>
                  <a:schemeClr val="tx2"/>
                </a:solidFill>
              </a:rPr>
            </a:br>
            <a:r>
              <a:rPr lang="en-US" b="1" dirty="0" smtClean="0">
                <a:solidFill>
                  <a:schemeClr val="tx2"/>
                </a:solidFill>
              </a:rPr>
              <a:t>Target Industry Sectors</a:t>
            </a:r>
            <a:endParaRPr lang="en-US" b="1" dirty="0">
              <a:solidFill>
                <a:schemeClr val="tx2"/>
              </a:solidFill>
            </a:endParaRPr>
          </a:p>
        </p:txBody>
      </p:sp>
      <p:sp>
        <p:nvSpPr>
          <p:cNvPr id="3" name="Content Placeholder 2"/>
          <p:cNvSpPr>
            <a:spLocks noGrp="1"/>
          </p:cNvSpPr>
          <p:nvPr>
            <p:ph idx="1"/>
          </p:nvPr>
        </p:nvSpPr>
        <p:spPr>
          <a:xfrm>
            <a:off x="685800" y="1879789"/>
            <a:ext cx="5467574" cy="4525963"/>
          </a:xfrm>
        </p:spPr>
        <p:txBody>
          <a:bodyPr>
            <a:normAutofit fontScale="92500" lnSpcReduction="10000"/>
          </a:bodyPr>
          <a:lstStyle/>
          <a:p>
            <a:pPr marL="0" indent="0">
              <a:buNone/>
            </a:pPr>
            <a:r>
              <a:rPr lang="en-US" sz="3000" dirty="0" smtClean="0"/>
              <a:t>In San Joaquin County and  </a:t>
            </a:r>
            <a:r>
              <a:rPr lang="en-US" sz="3000" dirty="0"/>
              <a:t>the Central Valley Region we have identified five (5) priority and target industries:</a:t>
            </a:r>
          </a:p>
          <a:p>
            <a:pPr marL="0" indent="0">
              <a:buNone/>
            </a:pPr>
            <a:r>
              <a:rPr lang="en-US" sz="1400" dirty="0"/>
              <a:t> </a:t>
            </a:r>
          </a:p>
          <a:p>
            <a:r>
              <a:rPr lang="en-US" sz="2600" dirty="0" smtClean="0"/>
              <a:t>Manufacturing </a:t>
            </a:r>
            <a:endParaRPr lang="en-US" sz="2600" dirty="0"/>
          </a:p>
          <a:p>
            <a:pPr lvl="0"/>
            <a:r>
              <a:rPr lang="en-US" sz="2600" dirty="0"/>
              <a:t>Healthcare Services</a:t>
            </a:r>
          </a:p>
          <a:p>
            <a:pPr lvl="0"/>
            <a:r>
              <a:rPr lang="en-US" sz="2600" dirty="0"/>
              <a:t>Logistic </a:t>
            </a:r>
            <a:r>
              <a:rPr lang="en-US" sz="2600" dirty="0" smtClean="0"/>
              <a:t>Movement / Transportation</a:t>
            </a:r>
          </a:p>
          <a:p>
            <a:pPr lvl="0"/>
            <a:r>
              <a:rPr lang="en-US" sz="2600" dirty="0"/>
              <a:t> </a:t>
            </a:r>
            <a:r>
              <a:rPr lang="en-US" sz="2600" dirty="0" smtClean="0"/>
              <a:t>Agribusiness / Ag-Business</a:t>
            </a:r>
          </a:p>
          <a:p>
            <a:pPr lvl="0"/>
            <a:r>
              <a:rPr lang="en-US" sz="2600" dirty="0" smtClean="0"/>
              <a:t>Construction</a:t>
            </a:r>
          </a:p>
          <a:p>
            <a:pPr marL="0" lvl="0" indent="0">
              <a:buNone/>
            </a:pPr>
            <a:r>
              <a:rPr lang="en-US" sz="2600" dirty="0"/>
              <a:t> </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99860" y="1874838"/>
            <a:ext cx="2258340" cy="3383280"/>
          </a:xfrm>
          <a:prstGeom prst="rect">
            <a:avLst/>
          </a:prstGeom>
        </p:spPr>
      </p:pic>
      <p:sp>
        <p:nvSpPr>
          <p:cNvPr id="9" name="Rectangle 8"/>
          <p:cNvSpPr/>
          <p:nvPr/>
        </p:nvSpPr>
        <p:spPr>
          <a:xfrm>
            <a:off x="228600" y="1632147"/>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39588838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766848"/>
            <a:ext cx="5994081" cy="4264664"/>
          </a:xfrm>
        </p:spPr>
        <p:txBody>
          <a:bodyPr>
            <a:normAutofit lnSpcReduction="10000"/>
          </a:bodyPr>
          <a:lstStyle/>
          <a:p>
            <a:pPr marL="0" indent="0">
              <a:buNone/>
            </a:pPr>
            <a:r>
              <a:rPr lang="en-US" sz="3000" b="1" dirty="0">
                <a:solidFill>
                  <a:srgbClr val="3B6157"/>
                </a:solidFill>
              </a:rPr>
              <a:t>Monitoring our </a:t>
            </a:r>
            <a:r>
              <a:rPr lang="en-US" sz="3000" b="1" dirty="0" smtClean="0">
                <a:solidFill>
                  <a:srgbClr val="3B6157"/>
                </a:solidFill>
              </a:rPr>
              <a:t>Priority Industries</a:t>
            </a:r>
          </a:p>
          <a:p>
            <a:pPr marL="0" indent="0">
              <a:buNone/>
            </a:pPr>
            <a:r>
              <a:rPr lang="en-US" sz="3000" b="1" dirty="0" smtClean="0">
                <a:solidFill>
                  <a:srgbClr val="3B6157"/>
                </a:solidFill>
              </a:rPr>
              <a:t> </a:t>
            </a:r>
            <a:r>
              <a:rPr lang="en-US" sz="3000" b="1" dirty="0">
                <a:solidFill>
                  <a:srgbClr val="3B6157"/>
                </a:solidFill>
              </a:rPr>
              <a:t>to support</a:t>
            </a:r>
            <a:r>
              <a:rPr lang="en-US" sz="3000" b="1" dirty="0" smtClean="0">
                <a:solidFill>
                  <a:srgbClr val="3B6157"/>
                </a:solidFill>
              </a:rPr>
              <a:t>:</a:t>
            </a:r>
            <a:endParaRPr lang="en-US" sz="3000" b="1" dirty="0">
              <a:solidFill>
                <a:srgbClr val="3B6157"/>
              </a:solidFill>
            </a:endParaRPr>
          </a:p>
          <a:p>
            <a:pPr lvl="1">
              <a:buFont typeface="Arial" panose="020B0604020202020204" pitchFamily="34" charset="0"/>
              <a:buChar char="•"/>
            </a:pPr>
            <a:r>
              <a:rPr lang="en-US" sz="2600" dirty="0" smtClean="0"/>
              <a:t>Their growth and development</a:t>
            </a:r>
          </a:p>
          <a:p>
            <a:pPr lvl="1">
              <a:buFont typeface="Arial" panose="020B0604020202020204" pitchFamily="34" charset="0"/>
              <a:buChar char="•"/>
            </a:pPr>
            <a:r>
              <a:rPr lang="en-US" sz="2600" dirty="0" smtClean="0"/>
              <a:t>Help them access available resources</a:t>
            </a:r>
          </a:p>
          <a:p>
            <a:pPr lvl="1">
              <a:buFont typeface="Arial" panose="020B0604020202020204" pitchFamily="34" charset="0"/>
              <a:buChar char="•"/>
            </a:pPr>
            <a:r>
              <a:rPr lang="en-US" sz="2600" dirty="0" smtClean="0"/>
              <a:t>Eliminate barriers that impede their growth and development</a:t>
            </a:r>
          </a:p>
          <a:p>
            <a:pPr lvl="1">
              <a:buClr>
                <a:schemeClr val="tx1"/>
              </a:buClr>
              <a:buFont typeface="Arial" panose="020B0604020202020204" pitchFamily="34" charset="0"/>
              <a:buChar char="•"/>
            </a:pPr>
            <a:r>
              <a:rPr lang="en-US" sz="2600" b="1" dirty="0" smtClean="0">
                <a:solidFill>
                  <a:srgbClr val="FF0000"/>
                </a:solidFill>
              </a:rPr>
              <a:t>748</a:t>
            </a:r>
            <a:r>
              <a:rPr lang="en-US" sz="2600" dirty="0" smtClean="0"/>
              <a:t> Business Visitations in 2016</a:t>
            </a:r>
          </a:p>
          <a:p>
            <a:pPr lvl="1">
              <a:buClr>
                <a:schemeClr val="tx1"/>
              </a:buClr>
              <a:buFont typeface="Arial" panose="020B0604020202020204" pitchFamily="34" charset="0"/>
              <a:buChar char="•"/>
            </a:pPr>
            <a:r>
              <a:rPr lang="en-US" sz="2600" b="1" dirty="0" smtClean="0">
                <a:solidFill>
                  <a:srgbClr val="FF0000"/>
                </a:solidFill>
              </a:rPr>
              <a:t>197</a:t>
            </a:r>
            <a:r>
              <a:rPr lang="en-US" sz="2600" dirty="0" smtClean="0"/>
              <a:t> Service Referrals in 2017</a:t>
            </a:r>
          </a:p>
          <a:p>
            <a:pPr lvl="1">
              <a:buFont typeface="Arial" panose="020B0604020202020204" pitchFamily="34" charset="0"/>
              <a:buChar char="•"/>
            </a:pPr>
            <a:r>
              <a:rPr lang="en-US" sz="2600" dirty="0" smtClean="0"/>
              <a:t>Over </a:t>
            </a:r>
            <a:r>
              <a:rPr lang="en-US" sz="2600" b="1" dirty="0" smtClean="0">
                <a:solidFill>
                  <a:srgbClr val="FF0000"/>
                </a:solidFill>
              </a:rPr>
              <a:t>3205</a:t>
            </a:r>
            <a:r>
              <a:rPr lang="en-US" sz="2600" dirty="0" smtClean="0"/>
              <a:t> Business Contacts</a:t>
            </a:r>
            <a:endParaRPr lang="en-US" sz="2600" dirty="0"/>
          </a:p>
        </p:txBody>
      </p:sp>
      <p:sp>
        <p:nvSpPr>
          <p:cNvPr id="9" name="Title 1"/>
          <p:cNvSpPr>
            <a:spLocks noGrp="1"/>
          </p:cNvSpPr>
          <p:nvPr>
            <p:ph type="title"/>
          </p:nvPr>
        </p:nvSpPr>
        <p:spPr>
          <a:xfrm>
            <a:off x="0" y="274638"/>
            <a:ext cx="9144000" cy="1143000"/>
          </a:xfrm>
        </p:spPr>
        <p:txBody>
          <a:bodyPr>
            <a:normAutofit fontScale="90000"/>
          </a:bodyPr>
          <a:lstStyle/>
          <a:p>
            <a:r>
              <a:rPr lang="en-US" b="1" dirty="0" smtClean="0">
                <a:solidFill>
                  <a:schemeClr val="tx2"/>
                </a:solidFill>
              </a:rPr>
              <a:t>San Joaquin </a:t>
            </a:r>
            <a:r>
              <a:rPr lang="en-US" b="1" dirty="0">
                <a:solidFill>
                  <a:schemeClr val="tx2"/>
                </a:solidFill>
              </a:rPr>
              <a:t>County’s</a:t>
            </a:r>
            <a:br>
              <a:rPr lang="en-US" b="1" dirty="0">
                <a:solidFill>
                  <a:schemeClr val="tx2"/>
                </a:solidFill>
              </a:rPr>
            </a:br>
            <a:r>
              <a:rPr lang="en-US" b="1" dirty="0">
                <a:solidFill>
                  <a:schemeClr val="tx2"/>
                </a:solidFill>
              </a:rPr>
              <a:t> Business Retention </a:t>
            </a:r>
            <a:r>
              <a:rPr lang="en-US" b="1" dirty="0" smtClean="0">
                <a:solidFill>
                  <a:schemeClr val="tx2"/>
                </a:solidFill>
              </a:rPr>
              <a:t>&amp; </a:t>
            </a:r>
            <a:r>
              <a:rPr lang="en-US" b="1" dirty="0">
                <a:solidFill>
                  <a:schemeClr val="tx2"/>
                </a:solidFill>
              </a:rPr>
              <a:t>Expansion Program </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22681" y="2036857"/>
            <a:ext cx="2834635" cy="3374566"/>
          </a:xfrm>
          <a:prstGeom prst="rect">
            <a:avLst/>
          </a:prstGeom>
        </p:spPr>
      </p:pic>
      <p:sp>
        <p:nvSpPr>
          <p:cNvPr id="13" name="Rectangle 12"/>
          <p:cNvSpPr/>
          <p:nvPr/>
        </p:nvSpPr>
        <p:spPr>
          <a:xfrm>
            <a:off x="228600" y="1608299"/>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4625808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2" name="Rectangle 1026"/>
          <p:cNvSpPr>
            <a:spLocks noGrp="1" noChangeArrowheads="1"/>
          </p:cNvSpPr>
          <p:nvPr>
            <p:ph type="ctrTitle"/>
          </p:nvPr>
        </p:nvSpPr>
        <p:spPr>
          <a:xfrm>
            <a:off x="685800" y="533400"/>
            <a:ext cx="7772400" cy="911400"/>
          </a:xfrm>
        </p:spPr>
        <p:txBody>
          <a:bodyPr>
            <a:normAutofit fontScale="90000"/>
          </a:bodyPr>
          <a:lstStyle/>
          <a:p>
            <a:pPr>
              <a:defRPr/>
            </a:pPr>
            <a:r>
              <a:rPr lang="en-US" altLang="en-US" sz="4000" b="1" dirty="0" smtClean="0">
                <a:solidFill>
                  <a:schemeClr val="tx2"/>
                </a:solidFill>
                <a:effectLst>
                  <a:outerShdw blurRad="38100" dist="38100" dir="2700000" algn="tl">
                    <a:srgbClr val="C0C0C0"/>
                  </a:outerShdw>
                </a:effectLst>
              </a:rPr>
              <a:t>Workforce Development Board</a:t>
            </a:r>
            <a:br>
              <a:rPr lang="en-US" altLang="en-US" sz="4000" b="1" dirty="0" smtClean="0">
                <a:solidFill>
                  <a:schemeClr val="tx2"/>
                </a:solidFill>
                <a:effectLst>
                  <a:outerShdw blurRad="38100" dist="38100" dir="2700000" algn="tl">
                    <a:srgbClr val="C0C0C0"/>
                  </a:outerShdw>
                </a:effectLst>
              </a:rPr>
            </a:br>
            <a:r>
              <a:rPr lang="en-US" altLang="en-US" sz="4000" b="1" dirty="0" smtClean="0">
                <a:solidFill>
                  <a:schemeClr val="tx2"/>
                </a:solidFill>
                <a:effectLst>
                  <a:outerShdw blurRad="38100" dist="38100" dir="2700000" algn="tl">
                    <a:srgbClr val="C0C0C0"/>
                  </a:outerShdw>
                </a:effectLst>
              </a:rPr>
              <a:t> Mission</a:t>
            </a:r>
            <a:r>
              <a:rPr lang="en-US" altLang="en-US" sz="4000" b="1" dirty="0" smtClean="0">
                <a:solidFill>
                  <a:schemeClr val="tx2"/>
                </a:solidFill>
                <a:effectLst>
                  <a:outerShdw blurRad="38100" dist="38100" dir="2700000" algn="tl">
                    <a:srgbClr val="C0C0C0"/>
                  </a:outerShdw>
                </a:effectLst>
                <a:ea typeface="+mj-ea"/>
              </a:rPr>
              <a:t> </a:t>
            </a:r>
            <a:r>
              <a:rPr lang="en-US" altLang="en-US" sz="4000" b="1" dirty="0">
                <a:solidFill>
                  <a:schemeClr val="tx2"/>
                </a:solidFill>
                <a:effectLst>
                  <a:outerShdw blurRad="38100" dist="38100" dir="2700000" algn="tl">
                    <a:srgbClr val="C0C0C0"/>
                  </a:outerShdw>
                </a:effectLst>
                <a:ea typeface="+mj-ea"/>
              </a:rPr>
              <a:t>Statement</a:t>
            </a:r>
          </a:p>
        </p:txBody>
      </p:sp>
      <p:sp>
        <p:nvSpPr>
          <p:cNvPr id="31746" name="Rectangle 1027"/>
          <p:cNvSpPr>
            <a:spLocks noGrp="1" noChangeArrowheads="1"/>
          </p:cNvSpPr>
          <p:nvPr>
            <p:ph type="subTitle" idx="1"/>
          </p:nvPr>
        </p:nvSpPr>
        <p:spPr>
          <a:xfrm>
            <a:off x="685800" y="1752600"/>
            <a:ext cx="7772400" cy="4038600"/>
          </a:xfrm>
        </p:spPr>
        <p:txBody>
          <a:bodyPr>
            <a:normAutofit lnSpcReduction="10000"/>
          </a:bodyPr>
          <a:lstStyle/>
          <a:p>
            <a:pPr>
              <a:spcBef>
                <a:spcPct val="0"/>
              </a:spcBef>
            </a:pPr>
            <a:r>
              <a:rPr lang="en-US" altLang="en-US" sz="3400" dirty="0">
                <a:ea typeface="MS PGothic" charset="-128"/>
                <a:cs typeface="ＭＳ Ｐゴシック" charset="-128"/>
              </a:rPr>
              <a:t>It is the mission of the San Joaquin </a:t>
            </a:r>
            <a:r>
              <a:rPr lang="en-US" altLang="en-US" sz="3400" dirty="0" smtClean="0">
                <a:ea typeface="MS PGothic" charset="-128"/>
                <a:cs typeface="ＭＳ Ｐゴシック" charset="-128"/>
              </a:rPr>
              <a:t>County</a:t>
            </a:r>
          </a:p>
          <a:p>
            <a:pPr>
              <a:spcBef>
                <a:spcPct val="0"/>
              </a:spcBef>
            </a:pPr>
            <a:r>
              <a:rPr lang="en-US" altLang="en-US" sz="3400" dirty="0" smtClean="0">
                <a:ea typeface="MS PGothic" charset="-128"/>
                <a:cs typeface="ＭＳ Ｐゴシック" charset="-128"/>
              </a:rPr>
              <a:t>Workforce Development Board</a:t>
            </a:r>
          </a:p>
          <a:p>
            <a:pPr>
              <a:spcBef>
                <a:spcPct val="0"/>
              </a:spcBef>
            </a:pPr>
            <a:r>
              <a:rPr lang="en-US" altLang="en-US" sz="3400" dirty="0" smtClean="0">
                <a:ea typeface="MS PGothic" charset="-128"/>
                <a:cs typeface="ＭＳ Ｐゴシック" charset="-128"/>
              </a:rPr>
              <a:t>to take the leadership role in…</a:t>
            </a:r>
          </a:p>
          <a:p>
            <a:pPr>
              <a:spcBef>
                <a:spcPct val="0"/>
              </a:spcBef>
            </a:pPr>
            <a:endParaRPr lang="en-US" altLang="en-US" sz="3400" dirty="0">
              <a:ea typeface="MS PGothic" charset="-128"/>
              <a:cs typeface="ＭＳ Ｐゴシック" charset="-128"/>
            </a:endParaRPr>
          </a:p>
          <a:p>
            <a:pPr>
              <a:spcBef>
                <a:spcPct val="0"/>
              </a:spcBef>
            </a:pPr>
            <a:r>
              <a:rPr lang="en-US" altLang="en-US" sz="3400" dirty="0">
                <a:solidFill>
                  <a:srgbClr val="1F497D"/>
                </a:solidFill>
                <a:ea typeface="MS PGothic" charset="-128"/>
                <a:cs typeface="ＭＳ Ｐゴシック" charset="-128"/>
              </a:rPr>
              <a:t>“Bringing together the resources of the community to help job seekers find the right jobs and help employers meet their business needs.”</a:t>
            </a:r>
            <a:endParaRPr lang="en-US" altLang="en-US" sz="2000" dirty="0">
              <a:solidFill>
                <a:srgbClr val="1F497D"/>
              </a:solidFill>
              <a:ea typeface="MS PGothic" charset="-128"/>
              <a:cs typeface="ＭＳ Ｐゴシック" charset="-128"/>
            </a:endParaRPr>
          </a:p>
        </p:txBody>
      </p:sp>
      <p:sp>
        <p:nvSpPr>
          <p:cNvPr id="6" name="Rectangle 5"/>
          <p:cNvSpPr/>
          <p:nvPr/>
        </p:nvSpPr>
        <p:spPr>
          <a:xfrm>
            <a:off x="228600" y="1575841"/>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9995577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0319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smtClean="0">
                <a:solidFill>
                  <a:srgbClr val="1F497D"/>
                </a:solidFill>
              </a:rPr>
              <a:t>Business Team San Joaquin</a:t>
            </a:r>
            <a:endParaRPr lang="en-US" b="1" dirty="0">
              <a:solidFill>
                <a:srgbClr val="1F497D"/>
              </a:solidFill>
            </a:endParaRPr>
          </a:p>
        </p:txBody>
      </p:sp>
      <p:sp>
        <p:nvSpPr>
          <p:cNvPr id="14" name="Content Placeholder 2"/>
          <p:cNvSpPr txBox="1">
            <a:spLocks/>
          </p:cNvSpPr>
          <p:nvPr/>
        </p:nvSpPr>
        <p:spPr>
          <a:xfrm>
            <a:off x="140546" y="1234123"/>
            <a:ext cx="7780867" cy="2886404"/>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altLang="en-US" sz="3000" dirty="0" smtClean="0"/>
              <a:t>...</a:t>
            </a:r>
            <a:r>
              <a:rPr lang="en-US" altLang="en-US" sz="3000" b="1" dirty="0" smtClean="0">
                <a:solidFill>
                  <a:srgbClr val="FF0000"/>
                </a:solidFill>
              </a:rPr>
              <a:t>Over 65 </a:t>
            </a:r>
            <a:r>
              <a:rPr lang="en-US" altLang="en-US" sz="3000" dirty="0" smtClean="0"/>
              <a:t>committed </a:t>
            </a:r>
            <a:r>
              <a:rPr lang="en-US" altLang="en-US" sz="3000" dirty="0"/>
              <a:t>economic development professionals and business leaders who provide assistance to businesses located in San Joaquin County to help them grow and </a:t>
            </a:r>
            <a:r>
              <a:rPr lang="en-US" altLang="en-US" sz="3000" dirty="0" smtClean="0"/>
              <a:t>prosper</a:t>
            </a:r>
          </a:p>
          <a:p>
            <a:pPr algn="l">
              <a:spcBef>
                <a:spcPct val="0"/>
              </a:spcBef>
            </a:pPr>
            <a:r>
              <a:rPr lang="en-US" altLang="en-US" sz="2800" dirty="0" smtClean="0"/>
              <a:t>	</a:t>
            </a:r>
            <a:endParaRPr lang="en-US" altLang="en-US" sz="2600" dirty="0"/>
          </a:p>
          <a:p>
            <a:pPr algn="l"/>
            <a:endParaRPr lang="en-US" sz="2600" b="1" dirty="0">
              <a:solidFill>
                <a:srgbClr val="FF0000"/>
              </a:solidFill>
            </a:endParaRPr>
          </a:p>
        </p:txBody>
      </p:sp>
      <p:sp>
        <p:nvSpPr>
          <p:cNvPr id="8" name="Rectangle 7"/>
          <p:cNvSpPr/>
          <p:nvPr/>
        </p:nvSpPr>
        <p:spPr>
          <a:xfrm>
            <a:off x="228600" y="1165545"/>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
        <p:nvSpPr>
          <p:cNvPr id="2" name="TextBox 1"/>
          <p:cNvSpPr txBox="1"/>
          <p:nvPr/>
        </p:nvSpPr>
        <p:spPr>
          <a:xfrm>
            <a:off x="2681941" y="3183498"/>
            <a:ext cx="4320798" cy="2739211"/>
          </a:xfrm>
          <a:prstGeom prst="rect">
            <a:avLst/>
          </a:prstGeom>
          <a:noFill/>
        </p:spPr>
        <p:txBody>
          <a:bodyPr wrap="square" rtlCol="0">
            <a:spAutoFit/>
          </a:bodyPr>
          <a:lstStyle/>
          <a:p>
            <a:pPr>
              <a:spcBef>
                <a:spcPct val="0"/>
              </a:spcBef>
            </a:pPr>
            <a:r>
              <a:rPr lang="en-US" altLang="en-US" sz="3000" b="1" dirty="0">
                <a:solidFill>
                  <a:schemeClr val="tx2"/>
                </a:solidFill>
              </a:rPr>
              <a:t>Membership</a:t>
            </a:r>
          </a:p>
          <a:p>
            <a:pPr marL="342900" indent="-342900">
              <a:spcBef>
                <a:spcPct val="0"/>
              </a:spcBef>
              <a:buFont typeface="Wingdings" charset="2"/>
              <a:buChar char="§"/>
            </a:pPr>
            <a:r>
              <a:rPr lang="en-US" altLang="en-US" sz="2800" dirty="0">
                <a:solidFill>
                  <a:schemeClr val="tx1">
                    <a:lumMod val="85000"/>
                    <a:lumOff val="15000"/>
                  </a:schemeClr>
                </a:solidFill>
              </a:rPr>
              <a:t>Higher Education</a:t>
            </a:r>
          </a:p>
          <a:p>
            <a:pPr marL="342900" indent="-342900">
              <a:spcBef>
                <a:spcPct val="0"/>
              </a:spcBef>
              <a:buFont typeface="Wingdings" charset="2"/>
              <a:buChar char="§"/>
            </a:pPr>
            <a:r>
              <a:rPr lang="en-US" altLang="en-US" sz="2800" dirty="0">
                <a:solidFill>
                  <a:schemeClr val="tx1">
                    <a:lumMod val="85000"/>
                    <a:lumOff val="15000"/>
                  </a:schemeClr>
                </a:solidFill>
              </a:rPr>
              <a:t>Chambers of Commerce</a:t>
            </a:r>
          </a:p>
          <a:p>
            <a:pPr marL="342900" indent="-342900">
              <a:spcBef>
                <a:spcPct val="0"/>
              </a:spcBef>
              <a:buFont typeface="Wingdings" charset="2"/>
              <a:buChar char="§"/>
            </a:pPr>
            <a:r>
              <a:rPr lang="en-US" altLang="en-US" sz="2800" dirty="0">
                <a:solidFill>
                  <a:schemeClr val="tx1">
                    <a:lumMod val="85000"/>
                    <a:lumOff val="15000"/>
                  </a:schemeClr>
                </a:solidFill>
              </a:rPr>
              <a:t>City and County staff</a:t>
            </a:r>
          </a:p>
          <a:p>
            <a:pPr marL="342900" indent="-342900">
              <a:spcBef>
                <a:spcPct val="0"/>
              </a:spcBef>
              <a:buFont typeface="Wingdings" charset="2"/>
              <a:buChar char="§"/>
            </a:pPr>
            <a:r>
              <a:rPr lang="en-US" altLang="en-US" sz="2800" dirty="0">
                <a:solidFill>
                  <a:schemeClr val="tx1">
                    <a:lumMod val="85000"/>
                    <a:lumOff val="15000"/>
                  </a:schemeClr>
                </a:solidFill>
              </a:rPr>
              <a:t>State of California</a:t>
            </a:r>
          </a:p>
          <a:p>
            <a:pPr marL="342900" indent="-342900">
              <a:spcBef>
                <a:spcPct val="0"/>
              </a:spcBef>
              <a:buFont typeface="Wingdings" charset="2"/>
              <a:buChar char="§"/>
            </a:pPr>
            <a:r>
              <a:rPr lang="en-US" altLang="en-US" sz="2800" dirty="0">
                <a:solidFill>
                  <a:schemeClr val="tx1">
                    <a:lumMod val="85000"/>
                    <a:lumOff val="15000"/>
                  </a:schemeClr>
                </a:solidFill>
              </a:rPr>
              <a:t>San Joaquin Partnership</a:t>
            </a:r>
          </a:p>
        </p:txBody>
      </p:sp>
    </p:spTree>
    <p:extLst>
      <p:ext uri="{BB962C8B-B14F-4D97-AF65-F5344CB8AC3E}">
        <p14:creationId xmlns:p14="http://schemas.microsoft.com/office/powerpoint/2010/main" val="117482639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14635" y="349932"/>
            <a:ext cx="6736080" cy="1143000"/>
          </a:xfrm>
        </p:spPr>
        <p:txBody>
          <a:bodyPr>
            <a:noAutofit/>
          </a:bodyPr>
          <a:lstStyle/>
          <a:p>
            <a:pPr algn="l">
              <a:lnSpc>
                <a:spcPct val="90000"/>
              </a:lnSpc>
            </a:pPr>
            <a:r>
              <a:rPr lang="en-US" b="1" dirty="0" smtClean="0">
                <a:solidFill>
                  <a:srgbClr val="1F497D"/>
                </a:solidFill>
              </a:rPr>
              <a:t>San Joaquin County’s</a:t>
            </a:r>
            <a:br>
              <a:rPr lang="en-US" b="1" dirty="0" smtClean="0">
                <a:solidFill>
                  <a:srgbClr val="1F497D"/>
                </a:solidFill>
              </a:rPr>
            </a:br>
            <a:r>
              <a:rPr lang="en-US" b="1" dirty="0" smtClean="0">
                <a:solidFill>
                  <a:srgbClr val="1F497D"/>
                </a:solidFill>
              </a:rPr>
              <a:t>Revolving Loan Fund</a:t>
            </a:r>
            <a:endParaRPr lang="en-US" b="1" dirty="0">
              <a:solidFill>
                <a:srgbClr val="1F497D"/>
              </a:solidFill>
            </a:endParaRPr>
          </a:p>
        </p:txBody>
      </p:sp>
      <p:sp>
        <p:nvSpPr>
          <p:cNvPr id="8" name="Rectangle 7"/>
          <p:cNvSpPr/>
          <p:nvPr/>
        </p:nvSpPr>
        <p:spPr>
          <a:xfrm>
            <a:off x="228600" y="1792167"/>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sp>
        <p:nvSpPr>
          <p:cNvPr id="10" name="Content Placeholder 2"/>
          <p:cNvSpPr>
            <a:spLocks noGrp="1"/>
          </p:cNvSpPr>
          <p:nvPr>
            <p:ph idx="1"/>
          </p:nvPr>
        </p:nvSpPr>
        <p:spPr>
          <a:xfrm>
            <a:off x="440531" y="1978354"/>
            <a:ext cx="8262938" cy="4244682"/>
          </a:xfrm>
        </p:spPr>
        <p:txBody>
          <a:bodyPr>
            <a:noAutofit/>
          </a:bodyPr>
          <a:lstStyle/>
          <a:p>
            <a:pPr marL="0" indent="0">
              <a:spcBef>
                <a:spcPct val="50000"/>
              </a:spcBef>
              <a:buNone/>
            </a:pPr>
            <a:r>
              <a:rPr lang="en-US" altLang="en-US" dirty="0"/>
              <a:t>Established to promote job creation and job preservation by</a:t>
            </a:r>
            <a:r>
              <a:rPr lang="en-US" altLang="en-US" dirty="0" smtClean="0"/>
              <a:t>...</a:t>
            </a:r>
          </a:p>
          <a:p>
            <a:pPr marL="0" indent="0">
              <a:spcBef>
                <a:spcPct val="50000"/>
              </a:spcBef>
              <a:buNone/>
            </a:pPr>
            <a:endParaRPr lang="en-US" altLang="en-US" sz="1500" dirty="0" smtClean="0"/>
          </a:p>
          <a:p>
            <a:pPr>
              <a:lnSpc>
                <a:spcPct val="90000"/>
              </a:lnSpc>
            </a:pPr>
            <a:r>
              <a:rPr lang="en-US" altLang="en-US" sz="2800" dirty="0"/>
              <a:t>Promoting business expansion, retention &amp;</a:t>
            </a:r>
            <a:r>
              <a:rPr lang="en-US" altLang="en-US" sz="2800" dirty="0" smtClean="0"/>
              <a:t> </a:t>
            </a:r>
            <a:r>
              <a:rPr lang="en-US" altLang="en-US" sz="2800" dirty="0"/>
              <a:t>attraction</a:t>
            </a:r>
          </a:p>
          <a:p>
            <a:pPr>
              <a:lnSpc>
                <a:spcPct val="90000"/>
              </a:lnSpc>
            </a:pPr>
            <a:r>
              <a:rPr lang="en-US" altLang="en-US" sz="2800" dirty="0"/>
              <a:t>It stimulates Employment &amp; Economic opportunities</a:t>
            </a:r>
          </a:p>
          <a:p>
            <a:pPr>
              <a:lnSpc>
                <a:spcPct val="90000"/>
              </a:lnSpc>
            </a:pPr>
            <a:r>
              <a:rPr lang="en-US" altLang="en-US" sz="2800" dirty="0" smtClean="0"/>
              <a:t>Over </a:t>
            </a:r>
            <a:r>
              <a:rPr lang="en-US" altLang="en-US" sz="2800" b="1" dirty="0" smtClean="0">
                <a:solidFill>
                  <a:srgbClr val="FF0000"/>
                </a:solidFill>
              </a:rPr>
              <a:t>$42 Million </a:t>
            </a:r>
            <a:r>
              <a:rPr lang="en-US" altLang="en-US" sz="2800" dirty="0" smtClean="0"/>
              <a:t>Loaned to SJ Businesses</a:t>
            </a:r>
          </a:p>
          <a:p>
            <a:pPr>
              <a:lnSpc>
                <a:spcPct val="90000"/>
              </a:lnSpc>
            </a:pPr>
            <a:r>
              <a:rPr lang="en-US" altLang="en-US" sz="2800" b="1" dirty="0" smtClean="0">
                <a:solidFill>
                  <a:schemeClr val="tx1"/>
                </a:solidFill>
              </a:rPr>
              <a:t> </a:t>
            </a:r>
            <a:r>
              <a:rPr lang="en-US" altLang="en-US" sz="2800" b="1" dirty="0" smtClean="0">
                <a:solidFill>
                  <a:srgbClr val="FF0000"/>
                </a:solidFill>
              </a:rPr>
              <a:t>$40 Million</a:t>
            </a:r>
            <a:r>
              <a:rPr lang="en-US" altLang="en-US" sz="2800" dirty="0" smtClean="0"/>
              <a:t> Private Capital Investments</a:t>
            </a:r>
          </a:p>
          <a:p>
            <a:pPr>
              <a:lnSpc>
                <a:spcPct val="90000"/>
              </a:lnSpc>
            </a:pPr>
            <a:r>
              <a:rPr lang="en-US" altLang="en-US" sz="2800" b="1" dirty="0" smtClean="0">
                <a:solidFill>
                  <a:schemeClr val="tx1"/>
                </a:solidFill>
              </a:rPr>
              <a:t> </a:t>
            </a:r>
            <a:r>
              <a:rPr lang="en-US" altLang="en-US" sz="2800" b="1" dirty="0" smtClean="0">
                <a:solidFill>
                  <a:srgbClr val="FF0000"/>
                </a:solidFill>
              </a:rPr>
              <a:t>3951 </a:t>
            </a:r>
            <a:r>
              <a:rPr lang="en-US" altLang="en-US" sz="2800" dirty="0" smtClean="0"/>
              <a:t>Job Created or Retained</a:t>
            </a:r>
            <a:endParaRPr lang="en-US" altLang="en-US" sz="2800" dirty="0"/>
          </a:p>
          <a:p>
            <a:pPr marL="0" indent="0">
              <a:spcBef>
                <a:spcPct val="50000"/>
              </a:spcBef>
              <a:buNone/>
            </a:pPr>
            <a:endParaRPr lang="en-US" altLang="en-US" dirty="0"/>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8600" y="147443"/>
            <a:ext cx="1584960" cy="1547978"/>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graphicFrame>
        <p:nvGraphicFramePr>
          <p:cNvPr id="7" name="Diagram 6"/>
          <p:cNvGraphicFramePr/>
          <p:nvPr>
            <p:extLst>
              <p:ext uri="{D42A27DB-BD31-4B8C-83A1-F6EECF244321}">
                <p14:modId xmlns:p14="http://schemas.microsoft.com/office/powerpoint/2010/main" val="3699624742"/>
              </p:ext>
            </p:extLst>
          </p:nvPr>
        </p:nvGraphicFramePr>
        <p:xfrm>
          <a:off x="6858000" y="8070"/>
          <a:ext cx="2274241" cy="215180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4301115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457200" y="203195"/>
            <a:ext cx="8229600"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smtClean="0">
                <a:solidFill>
                  <a:srgbClr val="1F497D"/>
                </a:solidFill>
              </a:rPr>
              <a:t>The Rapid Response Team</a:t>
            </a:r>
            <a:endParaRPr lang="en-US" b="1" dirty="0">
              <a:solidFill>
                <a:srgbClr val="1F497D"/>
              </a:solidFill>
            </a:endParaRPr>
          </a:p>
        </p:txBody>
      </p:sp>
      <p:sp>
        <p:nvSpPr>
          <p:cNvPr id="14" name="Content Placeholder 2"/>
          <p:cNvSpPr txBox="1">
            <a:spLocks/>
          </p:cNvSpPr>
          <p:nvPr/>
        </p:nvSpPr>
        <p:spPr>
          <a:xfrm>
            <a:off x="457200" y="1397785"/>
            <a:ext cx="8221851" cy="5577173"/>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algn="l"/>
            <a:r>
              <a:rPr lang="en-US" altLang="en-US" sz="2800" dirty="0">
                <a:solidFill>
                  <a:schemeClr val="tx1">
                    <a:lumMod val="85000"/>
                    <a:lumOff val="15000"/>
                  </a:schemeClr>
                </a:solidFill>
              </a:rPr>
              <a:t>The Employment and Economic Development Department is the leading agency to engage all partner agencies</a:t>
            </a:r>
            <a:r>
              <a:rPr lang="en-US" altLang="en-US" sz="2800" dirty="0" smtClean="0">
                <a:solidFill>
                  <a:schemeClr val="tx1">
                    <a:lumMod val="85000"/>
                    <a:lumOff val="15000"/>
                  </a:schemeClr>
                </a:solidFill>
              </a:rPr>
              <a:t>:</a:t>
            </a:r>
          </a:p>
          <a:p>
            <a:pPr algn="l"/>
            <a:endParaRPr lang="en-US" altLang="en-US" sz="1000" dirty="0">
              <a:solidFill>
                <a:schemeClr val="tx1">
                  <a:lumMod val="85000"/>
                  <a:lumOff val="15000"/>
                </a:schemeClr>
              </a:solidFill>
            </a:endParaRPr>
          </a:p>
          <a:p>
            <a:pPr marL="342900" indent="-342900" algn="l">
              <a:buFont typeface="Arial" charset="0"/>
              <a:buChar char="•"/>
            </a:pPr>
            <a:r>
              <a:rPr lang="en-US" altLang="en-US" sz="2600" dirty="0" smtClean="0">
                <a:solidFill>
                  <a:schemeClr val="tx1">
                    <a:lumMod val="85000"/>
                    <a:lumOff val="15000"/>
                  </a:schemeClr>
                </a:solidFill>
              </a:rPr>
              <a:t>SJC </a:t>
            </a:r>
            <a:r>
              <a:rPr lang="en-US" altLang="en-US" sz="2600" dirty="0" err="1" smtClean="0">
                <a:solidFill>
                  <a:schemeClr val="tx1">
                    <a:lumMod val="85000"/>
                    <a:lumOff val="15000"/>
                  </a:schemeClr>
                </a:solidFill>
              </a:rPr>
              <a:t>WorkNet</a:t>
            </a:r>
            <a:endParaRPr lang="en-US" altLang="en-US" sz="2600" dirty="0">
              <a:solidFill>
                <a:schemeClr val="tx1">
                  <a:lumMod val="85000"/>
                  <a:lumOff val="15000"/>
                </a:schemeClr>
              </a:solidFill>
            </a:endParaRPr>
          </a:p>
          <a:p>
            <a:pPr marL="342900" indent="-342900" algn="l">
              <a:buFont typeface="Arial" charset="0"/>
              <a:buChar char="•"/>
            </a:pPr>
            <a:r>
              <a:rPr lang="en-US" altLang="en-US" sz="2600" dirty="0" smtClean="0">
                <a:solidFill>
                  <a:schemeClr val="tx1">
                    <a:lumMod val="85000"/>
                    <a:lumOff val="15000"/>
                  </a:schemeClr>
                </a:solidFill>
              </a:rPr>
              <a:t>Economic </a:t>
            </a:r>
            <a:r>
              <a:rPr lang="en-US" altLang="en-US" sz="2600" dirty="0">
                <a:solidFill>
                  <a:schemeClr val="tx1">
                    <a:lumMod val="85000"/>
                    <a:lumOff val="15000"/>
                  </a:schemeClr>
                </a:solidFill>
              </a:rPr>
              <a:t>Development </a:t>
            </a:r>
            <a:r>
              <a:rPr lang="en-US" altLang="en-US" sz="2600" dirty="0" smtClean="0">
                <a:solidFill>
                  <a:schemeClr val="tx1">
                    <a:lumMod val="85000"/>
                    <a:lumOff val="15000"/>
                  </a:schemeClr>
                </a:solidFill>
              </a:rPr>
              <a:t>Association*</a:t>
            </a:r>
            <a:endParaRPr lang="en-US" altLang="en-US" sz="2600" dirty="0">
              <a:solidFill>
                <a:schemeClr val="tx1">
                  <a:lumMod val="85000"/>
                  <a:lumOff val="15000"/>
                </a:schemeClr>
              </a:solidFill>
            </a:endParaRPr>
          </a:p>
          <a:p>
            <a:pPr marL="342900" indent="-342900" algn="l">
              <a:buFont typeface="Arial" charset="0"/>
              <a:buChar char="•"/>
            </a:pPr>
            <a:r>
              <a:rPr lang="en-US" altLang="en-US" sz="2600" dirty="0" smtClean="0">
                <a:solidFill>
                  <a:schemeClr val="tx1">
                    <a:lumMod val="85000"/>
                    <a:lumOff val="15000"/>
                  </a:schemeClr>
                </a:solidFill>
              </a:rPr>
              <a:t>State </a:t>
            </a:r>
            <a:r>
              <a:rPr lang="en-US" altLang="en-US" sz="2600" dirty="0">
                <a:solidFill>
                  <a:schemeClr val="tx1">
                    <a:lumMod val="85000"/>
                    <a:lumOff val="15000"/>
                  </a:schemeClr>
                </a:solidFill>
              </a:rPr>
              <a:t>EDD</a:t>
            </a:r>
          </a:p>
          <a:p>
            <a:pPr marL="342900" indent="-342900" algn="l">
              <a:buFont typeface="Arial" charset="0"/>
              <a:buChar char="•"/>
            </a:pPr>
            <a:r>
              <a:rPr lang="en-US" altLang="en-US" sz="2600" dirty="0" smtClean="0">
                <a:solidFill>
                  <a:schemeClr val="tx1">
                    <a:lumMod val="85000"/>
                    <a:lumOff val="15000"/>
                  </a:schemeClr>
                </a:solidFill>
              </a:rPr>
              <a:t>Municipalities</a:t>
            </a:r>
            <a:endParaRPr lang="en-US" altLang="en-US" sz="2600" dirty="0">
              <a:solidFill>
                <a:schemeClr val="tx1">
                  <a:lumMod val="85000"/>
                  <a:lumOff val="15000"/>
                </a:schemeClr>
              </a:solidFill>
            </a:endParaRPr>
          </a:p>
          <a:p>
            <a:pPr marL="342900" indent="-342900" algn="l">
              <a:buFont typeface="Arial" charset="0"/>
              <a:buChar char="•"/>
            </a:pPr>
            <a:r>
              <a:rPr lang="en-US" altLang="en-US" sz="2600" dirty="0" smtClean="0">
                <a:solidFill>
                  <a:schemeClr val="tx1">
                    <a:lumMod val="85000"/>
                    <a:lumOff val="15000"/>
                  </a:schemeClr>
                </a:solidFill>
              </a:rPr>
              <a:t>San </a:t>
            </a:r>
            <a:r>
              <a:rPr lang="en-US" altLang="en-US" sz="2600" dirty="0">
                <a:solidFill>
                  <a:schemeClr val="tx1">
                    <a:lumMod val="85000"/>
                    <a:lumOff val="15000"/>
                  </a:schemeClr>
                </a:solidFill>
              </a:rPr>
              <a:t>Joaquin County</a:t>
            </a:r>
          </a:p>
          <a:p>
            <a:pPr marL="342900" indent="-342900" algn="l">
              <a:buFont typeface="Arial" charset="0"/>
              <a:buChar char="•"/>
            </a:pPr>
            <a:r>
              <a:rPr lang="en-US" altLang="en-US" sz="2600" dirty="0" smtClean="0">
                <a:solidFill>
                  <a:schemeClr val="tx1">
                    <a:lumMod val="85000"/>
                    <a:lumOff val="15000"/>
                  </a:schemeClr>
                </a:solidFill>
              </a:rPr>
              <a:t>Partner Agencies</a:t>
            </a:r>
          </a:p>
          <a:p>
            <a:pPr algn="l">
              <a:spcBef>
                <a:spcPts val="0"/>
              </a:spcBef>
            </a:pPr>
            <a:r>
              <a:rPr lang="en-US" altLang="en-US" sz="2600" dirty="0" smtClean="0">
                <a:solidFill>
                  <a:schemeClr val="tx1">
                    <a:lumMod val="85000"/>
                    <a:lumOff val="15000"/>
                  </a:schemeClr>
                </a:solidFill>
              </a:rPr>
              <a:t>*Leading Agency to initiate contact with</a:t>
            </a:r>
          </a:p>
          <a:p>
            <a:pPr algn="l">
              <a:spcBef>
                <a:spcPts val="0"/>
              </a:spcBef>
            </a:pPr>
            <a:r>
              <a:rPr lang="en-US" altLang="en-US" sz="2600" dirty="0" smtClean="0">
                <a:solidFill>
                  <a:schemeClr val="tx1">
                    <a:lumMod val="85000"/>
                    <a:lumOff val="15000"/>
                  </a:schemeClr>
                </a:solidFill>
              </a:rPr>
              <a:t>   impacted businesses</a:t>
            </a:r>
            <a:endParaRPr lang="en-US" altLang="en-US" sz="2600" dirty="0">
              <a:solidFill>
                <a:schemeClr val="tx1">
                  <a:lumMod val="85000"/>
                  <a:lumOff val="15000"/>
                </a:schemeClr>
              </a:solidFill>
            </a:endParaRPr>
          </a:p>
        </p:txBody>
      </p:sp>
      <p:sp>
        <p:nvSpPr>
          <p:cNvPr id="8" name="Rectangle 7"/>
          <p:cNvSpPr/>
          <p:nvPr/>
        </p:nvSpPr>
        <p:spPr>
          <a:xfrm>
            <a:off x="228600" y="1264605"/>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38343698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1981200"/>
            <a:ext cx="4467113" cy="4525963"/>
          </a:xfrm>
        </p:spPr>
        <p:txBody>
          <a:bodyPr>
            <a:normAutofit/>
          </a:bodyPr>
          <a:lstStyle/>
          <a:p>
            <a:pPr marL="0" indent="0">
              <a:buNone/>
            </a:pPr>
            <a:r>
              <a:rPr lang="en-US" sz="3000" dirty="0"/>
              <a:t>Collecting pertinent Labor Market Information:</a:t>
            </a:r>
          </a:p>
          <a:p>
            <a:pPr marL="0" indent="0">
              <a:buNone/>
            </a:pPr>
            <a:endParaRPr lang="en-US" sz="1500" dirty="0"/>
          </a:p>
          <a:p>
            <a:pPr lvl="0"/>
            <a:r>
              <a:rPr lang="en-US" sz="2600" dirty="0"/>
              <a:t>Hiring classification</a:t>
            </a:r>
          </a:p>
          <a:p>
            <a:pPr lvl="0"/>
            <a:r>
              <a:rPr lang="en-US" sz="2600" dirty="0" smtClean="0"/>
              <a:t>Required </a:t>
            </a:r>
            <a:r>
              <a:rPr lang="en-US" sz="2600" dirty="0"/>
              <a:t>skills sets</a:t>
            </a:r>
          </a:p>
          <a:p>
            <a:pPr lvl="0"/>
            <a:r>
              <a:rPr lang="en-US" sz="2600" dirty="0"/>
              <a:t>Hiring </a:t>
            </a:r>
            <a:r>
              <a:rPr lang="en-US" sz="2600" dirty="0" smtClean="0"/>
              <a:t>practices</a:t>
            </a:r>
          </a:p>
          <a:p>
            <a:pPr lvl="0"/>
            <a:r>
              <a:rPr lang="en-US" sz="2600" dirty="0" smtClean="0"/>
              <a:t>Seasonality</a:t>
            </a:r>
          </a:p>
        </p:txBody>
      </p:sp>
      <p:sp>
        <p:nvSpPr>
          <p:cNvPr id="9" name="Title 1"/>
          <p:cNvSpPr>
            <a:spLocks noGrp="1"/>
          </p:cNvSpPr>
          <p:nvPr>
            <p:ph type="title"/>
          </p:nvPr>
        </p:nvSpPr>
        <p:spPr>
          <a:xfrm>
            <a:off x="457200" y="274638"/>
            <a:ext cx="8229600" cy="1143000"/>
          </a:xfrm>
        </p:spPr>
        <p:txBody>
          <a:bodyPr>
            <a:normAutofit fontScale="90000"/>
          </a:bodyPr>
          <a:lstStyle/>
          <a:p>
            <a:r>
              <a:rPr lang="en-US" b="1" dirty="0" smtClean="0">
                <a:solidFill>
                  <a:schemeClr val="tx2"/>
                </a:solidFill>
              </a:rPr>
              <a:t>Layoff Aversion Strategy</a:t>
            </a:r>
            <a:br>
              <a:rPr lang="en-US" b="1" dirty="0" smtClean="0">
                <a:solidFill>
                  <a:schemeClr val="tx2"/>
                </a:solidFill>
              </a:rPr>
            </a:br>
            <a:r>
              <a:rPr lang="en-US" b="1" dirty="0" smtClean="0">
                <a:solidFill>
                  <a:schemeClr val="tx2"/>
                </a:solidFill>
              </a:rPr>
              <a:t>Braiding with BREP</a:t>
            </a:r>
            <a:endParaRPr lang="en-US" b="1" dirty="0">
              <a:solidFill>
                <a:schemeClr val="tx2"/>
              </a:solidFill>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27003" y="1981199"/>
            <a:ext cx="3858174" cy="4024373"/>
          </a:xfrm>
          <a:prstGeom prst="rect">
            <a:avLst/>
          </a:prstGeom>
        </p:spPr>
      </p:pic>
      <p:sp>
        <p:nvSpPr>
          <p:cNvPr id="13" name="Rectangle 12"/>
          <p:cNvSpPr/>
          <p:nvPr/>
        </p:nvSpPr>
        <p:spPr>
          <a:xfrm>
            <a:off x="228600" y="1662627"/>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810793041"/>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
          <p:cNvSpPr txBox="1">
            <a:spLocks/>
          </p:cNvSpPr>
          <p:nvPr/>
        </p:nvSpPr>
        <p:spPr>
          <a:xfrm>
            <a:off x="321733" y="203195"/>
            <a:ext cx="8500534"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rgbClr val="000090"/>
                </a:solidFill>
                <a:latin typeface="+mj-lt"/>
                <a:ea typeface="+mj-ea"/>
                <a:cs typeface="+mj-cs"/>
              </a:defRPr>
            </a:lvl1pPr>
          </a:lstStyle>
          <a:p>
            <a:pPr algn="l">
              <a:lnSpc>
                <a:spcPct val="90000"/>
              </a:lnSpc>
            </a:pPr>
            <a:r>
              <a:rPr lang="en-US" b="1" dirty="0" smtClean="0">
                <a:solidFill>
                  <a:srgbClr val="1F497D"/>
                </a:solidFill>
              </a:rPr>
              <a:t>Workforce Development Board</a:t>
            </a:r>
          </a:p>
          <a:p>
            <a:pPr algn="l">
              <a:lnSpc>
                <a:spcPct val="90000"/>
              </a:lnSpc>
            </a:pPr>
            <a:r>
              <a:rPr lang="en-US" b="1" dirty="0" smtClean="0">
                <a:solidFill>
                  <a:srgbClr val="1F497D"/>
                </a:solidFill>
              </a:rPr>
              <a:t>San Joaquin County </a:t>
            </a:r>
            <a:r>
              <a:rPr lang="en-US" b="1" dirty="0" err="1" smtClean="0">
                <a:solidFill>
                  <a:srgbClr val="1F497D"/>
                </a:solidFill>
              </a:rPr>
              <a:t>WorkNet</a:t>
            </a:r>
            <a:endParaRPr lang="en-US" b="1" dirty="0">
              <a:solidFill>
                <a:srgbClr val="1F497D"/>
              </a:solidFill>
            </a:endParaRPr>
          </a:p>
        </p:txBody>
      </p:sp>
      <p:sp>
        <p:nvSpPr>
          <p:cNvPr id="14" name="Content Placeholder 2"/>
          <p:cNvSpPr txBox="1">
            <a:spLocks/>
          </p:cNvSpPr>
          <p:nvPr/>
        </p:nvSpPr>
        <p:spPr>
          <a:xfrm>
            <a:off x="715110" y="1638571"/>
            <a:ext cx="8189259" cy="4717865"/>
          </a:xfrm>
          <a:prstGeom prst="rect">
            <a:avLst/>
          </a:prstGeom>
        </p:spPr>
        <p:txBody>
          <a:bodyPr vert="horz" lIns="91440" tIns="45720" rIns="91440" bIns="45720" rtlCol="0">
            <a:noAutofit/>
          </a:bodyPr>
          <a:lstStyle>
            <a:lvl1pPr marL="0" indent="0" algn="ctr" defTabSz="457200" rtl="0" eaLnBrk="1" latinLnBrk="0" hangingPunct="1">
              <a:spcBef>
                <a:spcPct val="20000"/>
              </a:spcBef>
              <a:buFont typeface="Arial"/>
              <a:buNone/>
              <a:defRPr sz="3200" kern="1200">
                <a:solidFill>
                  <a:srgbClr val="262626"/>
                </a:solidFill>
                <a:latin typeface="+mn-l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pPr lvl="0" algn="l">
              <a:lnSpc>
                <a:spcPct val="150000"/>
              </a:lnSpc>
              <a:spcBef>
                <a:spcPts val="0"/>
              </a:spcBef>
            </a:pPr>
            <a:r>
              <a:rPr lang="en-US" b="1" dirty="0" smtClean="0">
                <a:solidFill>
                  <a:schemeClr val="tx2"/>
                </a:solidFill>
              </a:rPr>
              <a:t>Job &amp; Resource Fairs </a:t>
            </a:r>
            <a:r>
              <a:rPr lang="en-US" b="1" dirty="0" smtClean="0">
                <a:solidFill>
                  <a:schemeClr val="tx1"/>
                </a:solidFill>
              </a:rPr>
              <a:t>– </a:t>
            </a:r>
            <a:r>
              <a:rPr lang="en-US" b="1" dirty="0" smtClean="0">
                <a:solidFill>
                  <a:srgbClr val="FF0000"/>
                </a:solidFill>
              </a:rPr>
              <a:t>84</a:t>
            </a:r>
          </a:p>
          <a:p>
            <a:pPr marL="914400" lvl="1" indent="-457200" algn="l">
              <a:lnSpc>
                <a:spcPct val="150000"/>
              </a:lnSpc>
              <a:spcBef>
                <a:spcPts val="0"/>
              </a:spcBef>
              <a:buFont typeface="Arial" panose="020B0604020202020204" pitchFamily="34" charset="0"/>
              <a:buChar char="•"/>
            </a:pPr>
            <a:r>
              <a:rPr lang="en-US" sz="3200" b="1" dirty="0" smtClean="0">
                <a:solidFill>
                  <a:schemeClr val="tx1"/>
                </a:solidFill>
              </a:rPr>
              <a:t>Major Job Fairs – </a:t>
            </a:r>
            <a:r>
              <a:rPr lang="en-US" sz="3200" b="1" dirty="0" smtClean="0">
                <a:solidFill>
                  <a:srgbClr val="FF0000"/>
                </a:solidFill>
              </a:rPr>
              <a:t>6</a:t>
            </a:r>
          </a:p>
          <a:p>
            <a:pPr marL="914400" lvl="1" indent="-457200" algn="l">
              <a:lnSpc>
                <a:spcPct val="150000"/>
              </a:lnSpc>
              <a:spcBef>
                <a:spcPts val="0"/>
              </a:spcBef>
              <a:buFont typeface="Arial" panose="020B0604020202020204" pitchFamily="34" charset="0"/>
              <a:buChar char="•"/>
            </a:pPr>
            <a:r>
              <a:rPr lang="en-US" sz="3200" b="1" dirty="0" smtClean="0">
                <a:solidFill>
                  <a:schemeClr val="tx1"/>
                </a:solidFill>
              </a:rPr>
              <a:t>Neighborhood Job Fairs – </a:t>
            </a:r>
            <a:r>
              <a:rPr lang="en-US" sz="3200" b="1" dirty="0" smtClean="0">
                <a:solidFill>
                  <a:srgbClr val="FF0000"/>
                </a:solidFill>
              </a:rPr>
              <a:t>78</a:t>
            </a:r>
          </a:p>
          <a:p>
            <a:pPr marL="914400" lvl="1" indent="-457200" algn="l">
              <a:lnSpc>
                <a:spcPct val="150000"/>
              </a:lnSpc>
              <a:spcBef>
                <a:spcPts val="0"/>
              </a:spcBef>
              <a:buFont typeface="Arial" panose="020B0604020202020204" pitchFamily="34" charset="0"/>
              <a:buChar char="•"/>
            </a:pPr>
            <a:r>
              <a:rPr lang="en-US" sz="3200" b="1" dirty="0" smtClean="0">
                <a:solidFill>
                  <a:schemeClr val="tx1"/>
                </a:solidFill>
              </a:rPr>
              <a:t>Number of Employers – </a:t>
            </a:r>
            <a:r>
              <a:rPr lang="en-US" sz="3200" b="1" dirty="0" smtClean="0">
                <a:solidFill>
                  <a:srgbClr val="FF0000"/>
                </a:solidFill>
              </a:rPr>
              <a:t>268</a:t>
            </a:r>
          </a:p>
          <a:p>
            <a:pPr marL="914400" lvl="1" indent="-457200" algn="l">
              <a:lnSpc>
                <a:spcPct val="150000"/>
              </a:lnSpc>
              <a:spcBef>
                <a:spcPts val="0"/>
              </a:spcBef>
              <a:buFont typeface="Arial" panose="020B0604020202020204" pitchFamily="34" charset="0"/>
              <a:buChar char="•"/>
            </a:pPr>
            <a:r>
              <a:rPr lang="en-US" sz="3200" b="1" dirty="0" smtClean="0">
                <a:solidFill>
                  <a:schemeClr val="tx1"/>
                </a:solidFill>
              </a:rPr>
              <a:t>Job Seekers – </a:t>
            </a:r>
            <a:r>
              <a:rPr lang="en-US" sz="3200" b="1" dirty="0" smtClean="0">
                <a:solidFill>
                  <a:srgbClr val="FF0000"/>
                </a:solidFill>
              </a:rPr>
              <a:t>31,200</a:t>
            </a:r>
          </a:p>
          <a:p>
            <a:pPr lvl="0" algn="l">
              <a:lnSpc>
                <a:spcPct val="150000"/>
              </a:lnSpc>
              <a:spcBef>
                <a:spcPts val="0"/>
              </a:spcBef>
            </a:pPr>
            <a:endParaRPr lang="en-US" sz="5400" dirty="0" smtClean="0">
              <a:solidFill>
                <a:schemeClr val="tx1">
                  <a:lumMod val="95000"/>
                  <a:lumOff val="5000"/>
                </a:schemeClr>
              </a:solidFill>
            </a:endParaRPr>
          </a:p>
        </p:txBody>
      </p:sp>
      <p:sp>
        <p:nvSpPr>
          <p:cNvPr id="8" name="Rectangle 7"/>
          <p:cNvSpPr/>
          <p:nvPr/>
        </p:nvSpPr>
        <p:spPr>
          <a:xfrm>
            <a:off x="179688" y="1372757"/>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40278075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3309"/>
            <a:ext cx="8229600" cy="1881957"/>
          </a:xfrm>
        </p:spPr>
        <p:txBody>
          <a:bodyPr>
            <a:noAutofit/>
          </a:bodyPr>
          <a:lstStyle/>
          <a:p>
            <a:pPr algn="l"/>
            <a:r>
              <a:rPr lang="en-US" b="1" dirty="0" smtClean="0">
                <a:solidFill>
                  <a:srgbClr val="1F497D"/>
                </a:solidFill>
              </a:rPr>
              <a:t>San Joaquin County’s </a:t>
            </a:r>
            <a:r>
              <a:rPr lang="en-US" b="1" dirty="0">
                <a:solidFill>
                  <a:srgbClr val="1F497D"/>
                </a:solidFill>
              </a:rPr>
              <a:t>Comprehensive Economic Development Strategy (CEDS)</a:t>
            </a:r>
            <a:endParaRPr lang="en-US" dirty="0">
              <a:solidFill>
                <a:srgbClr val="1F497D"/>
              </a:solidFill>
            </a:endParaRPr>
          </a:p>
        </p:txBody>
      </p:sp>
      <p:sp>
        <p:nvSpPr>
          <p:cNvPr id="3" name="Content Placeholder 2"/>
          <p:cNvSpPr>
            <a:spLocks noGrp="1"/>
          </p:cNvSpPr>
          <p:nvPr>
            <p:ph idx="1"/>
          </p:nvPr>
        </p:nvSpPr>
        <p:spPr>
          <a:xfrm>
            <a:off x="457199" y="2713608"/>
            <a:ext cx="8060267" cy="3322158"/>
          </a:xfrm>
        </p:spPr>
        <p:txBody>
          <a:bodyPr>
            <a:noAutofit/>
          </a:bodyPr>
          <a:lstStyle/>
          <a:p>
            <a:r>
              <a:rPr lang="en-US" sz="2500" dirty="0" smtClean="0"/>
              <a:t>A 5-Year Planning Document</a:t>
            </a:r>
          </a:p>
          <a:p>
            <a:r>
              <a:rPr lang="en-US" sz="2500" dirty="0"/>
              <a:t>The intent </a:t>
            </a:r>
            <a:r>
              <a:rPr lang="en-US" sz="2500" dirty="0" smtClean="0"/>
              <a:t>is </a:t>
            </a:r>
            <a:r>
              <a:rPr lang="en-US" sz="2500" dirty="0"/>
              <a:t>not to replace or redirect other </a:t>
            </a:r>
            <a:r>
              <a:rPr lang="en-US" sz="2500" dirty="0" smtClean="0"/>
              <a:t>efforts, But </a:t>
            </a:r>
            <a:r>
              <a:rPr lang="en-US" sz="2500" dirty="0"/>
              <a:t>leverage their performance through an enhanced degree of </a:t>
            </a:r>
            <a:r>
              <a:rPr lang="en-US" sz="2500" dirty="0" smtClean="0"/>
              <a:t>integration</a:t>
            </a:r>
          </a:p>
          <a:p>
            <a:r>
              <a:rPr lang="en-US" sz="2500" dirty="0" smtClean="0"/>
              <a:t>The CEDS must be consistent  and complement the Economic Development Strategy of each </a:t>
            </a:r>
            <a:r>
              <a:rPr lang="en-US" sz="2500" dirty="0"/>
              <a:t>P</a:t>
            </a:r>
            <a:r>
              <a:rPr lang="en-US" sz="2500" dirty="0" smtClean="0"/>
              <a:t>artner Agency</a:t>
            </a:r>
          </a:p>
          <a:p>
            <a:r>
              <a:rPr lang="en-US" sz="2500" dirty="0" smtClean="0"/>
              <a:t>Include Infrastructure Projects</a:t>
            </a:r>
          </a:p>
          <a:p>
            <a:r>
              <a:rPr lang="en-US" sz="2500" dirty="0" smtClean="0"/>
              <a:t>Submitted </a:t>
            </a:r>
            <a:r>
              <a:rPr lang="en-US" sz="2500" b="1" dirty="0" smtClean="0">
                <a:solidFill>
                  <a:srgbClr val="FF0000"/>
                </a:solidFill>
              </a:rPr>
              <a:t>December 30, 2017</a:t>
            </a:r>
          </a:p>
        </p:txBody>
      </p:sp>
      <p:sp>
        <p:nvSpPr>
          <p:cNvPr id="8" name="Rectangle 7"/>
          <p:cNvSpPr/>
          <p:nvPr/>
        </p:nvSpPr>
        <p:spPr>
          <a:xfrm>
            <a:off x="228600" y="2529438"/>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1425945091"/>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3862" y="4986598"/>
            <a:ext cx="8296276" cy="1077218"/>
          </a:xfrm>
          <a:prstGeom prst="rect">
            <a:avLst/>
          </a:prstGeom>
        </p:spPr>
        <p:txBody>
          <a:bodyPr wrap="square">
            <a:spAutoFit/>
          </a:bodyPr>
          <a:lstStyle/>
          <a:p>
            <a:pPr algn="ctr"/>
            <a:r>
              <a:rPr lang="en-US" sz="3200" b="1" dirty="0" smtClean="0">
                <a:solidFill>
                  <a:srgbClr val="3B6157"/>
                </a:solidFill>
              </a:rPr>
              <a:t>Taking a Leadership Role and </a:t>
            </a:r>
          </a:p>
          <a:p>
            <a:pPr algn="ctr"/>
            <a:r>
              <a:rPr lang="en-US" sz="3200" b="1" dirty="0" smtClean="0">
                <a:solidFill>
                  <a:srgbClr val="3B6157"/>
                </a:solidFill>
              </a:rPr>
              <a:t>Working </a:t>
            </a:r>
            <a:r>
              <a:rPr lang="en-US" sz="3200" b="1" dirty="0">
                <a:solidFill>
                  <a:srgbClr val="3B6157"/>
                </a:solidFill>
              </a:rPr>
              <a:t>in </a:t>
            </a:r>
            <a:r>
              <a:rPr lang="en-US" sz="3200" b="1" dirty="0" smtClean="0">
                <a:solidFill>
                  <a:srgbClr val="3B6157"/>
                </a:solidFill>
              </a:rPr>
              <a:t>Partnership with its Community</a:t>
            </a:r>
            <a:endParaRPr lang="en-US" sz="3200" b="1" i="1" dirty="0" smtClean="0">
              <a:solidFill>
                <a:srgbClr val="3B6157"/>
              </a:solidFill>
            </a:endParaRPr>
          </a:p>
        </p:txBody>
      </p:sp>
      <p:sp>
        <p:nvSpPr>
          <p:cNvPr id="8" name="Rectangle 7"/>
          <p:cNvSpPr/>
          <p:nvPr/>
        </p:nvSpPr>
        <p:spPr>
          <a:xfrm>
            <a:off x="228600" y="4819922"/>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sp>
        <p:nvSpPr>
          <p:cNvPr id="5" name="Rectangle 4"/>
          <p:cNvSpPr/>
          <p:nvPr/>
        </p:nvSpPr>
        <p:spPr>
          <a:xfrm>
            <a:off x="228600" y="484759"/>
            <a:ext cx="9023229" cy="1323439"/>
          </a:xfrm>
          <a:prstGeom prst="rect">
            <a:avLst/>
          </a:prstGeom>
        </p:spPr>
        <p:txBody>
          <a:bodyPr wrap="square">
            <a:spAutoFit/>
          </a:bodyPr>
          <a:lstStyle/>
          <a:p>
            <a:r>
              <a:rPr lang="en-US" sz="4000" b="1" dirty="0" smtClean="0">
                <a:solidFill>
                  <a:srgbClr val="1F497D"/>
                </a:solidFill>
              </a:rPr>
              <a:t>Employment and Economic Department </a:t>
            </a:r>
            <a:r>
              <a:rPr lang="en-US" sz="4000" b="1" dirty="0">
                <a:solidFill>
                  <a:srgbClr val="1F497D"/>
                </a:solidFill>
              </a:rPr>
              <a:t>Association of San Joaquin </a:t>
            </a:r>
            <a:r>
              <a:rPr lang="en-US" sz="4000" b="1" dirty="0" smtClean="0">
                <a:solidFill>
                  <a:srgbClr val="1F497D"/>
                </a:solidFill>
              </a:rPr>
              <a:t>County</a:t>
            </a:r>
            <a:endParaRPr lang="en-US" sz="4000" b="1" dirty="0">
              <a:solidFill>
                <a:srgbClr val="1F497D"/>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3368" y="1929156"/>
            <a:ext cx="4977263" cy="2582647"/>
          </a:xfrm>
          <a:prstGeom prst="rect">
            <a:avLst/>
          </a:prstGeom>
        </p:spPr>
      </p:pic>
    </p:spTree>
    <p:extLst>
      <p:ext uri="{BB962C8B-B14F-4D97-AF65-F5344CB8AC3E}">
        <p14:creationId xmlns:p14="http://schemas.microsoft.com/office/powerpoint/2010/main" val="167077232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5" name="Rectangle 9"/>
          <p:cNvSpPr>
            <a:spLocks noChangeArrowheads="1"/>
          </p:cNvSpPr>
          <p:nvPr/>
        </p:nvSpPr>
        <p:spPr bwMode="auto">
          <a:xfrm>
            <a:off x="1285336" y="4415924"/>
            <a:ext cx="6573327" cy="13208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spcBef>
                <a:spcPct val="50000"/>
              </a:spcBef>
              <a:buSzTx/>
              <a:buFontTx/>
              <a:buNone/>
            </a:pPr>
            <a:r>
              <a:rPr lang="en-US" altLang="en-US" sz="2800" dirty="0">
                <a:solidFill>
                  <a:srgbClr val="1F497D"/>
                </a:solidFill>
                <a:latin typeface="Calibri" charset="0"/>
                <a:ea typeface="Calibri" charset="0"/>
                <a:cs typeface="Calibri" charset="0"/>
              </a:rPr>
              <a:t>• </a:t>
            </a:r>
            <a:r>
              <a:rPr lang="en-US" altLang="en-US" dirty="0" smtClean="0">
                <a:solidFill>
                  <a:srgbClr val="1F497D"/>
                </a:solidFill>
                <a:latin typeface="Calibri" charset="0"/>
                <a:ea typeface="Calibri" charset="0"/>
                <a:cs typeface="Calibri" charset="0"/>
              </a:rPr>
              <a:t>The Job Seeker looking for work and</a:t>
            </a:r>
            <a:endParaRPr lang="en-US" altLang="en-US" dirty="0">
              <a:solidFill>
                <a:srgbClr val="1F497D"/>
              </a:solidFill>
              <a:latin typeface="Calibri" charset="0"/>
              <a:ea typeface="Calibri" charset="0"/>
              <a:cs typeface="Calibri" charset="0"/>
            </a:endParaRPr>
          </a:p>
          <a:p>
            <a:pPr>
              <a:spcBef>
                <a:spcPct val="50000"/>
              </a:spcBef>
              <a:buSzTx/>
              <a:buFontTx/>
              <a:buNone/>
            </a:pPr>
            <a:r>
              <a:rPr lang="en-US" altLang="en-US" dirty="0">
                <a:solidFill>
                  <a:srgbClr val="1F497D"/>
                </a:solidFill>
                <a:latin typeface="Calibri" charset="0"/>
                <a:ea typeface="Calibri" charset="0"/>
                <a:cs typeface="Calibri" charset="0"/>
              </a:rPr>
              <a:t>• </a:t>
            </a:r>
            <a:r>
              <a:rPr lang="en-US" altLang="en-US" dirty="0" smtClean="0">
                <a:solidFill>
                  <a:srgbClr val="1F497D"/>
                </a:solidFill>
                <a:latin typeface="Calibri" charset="0"/>
                <a:ea typeface="Calibri" charset="0"/>
                <a:cs typeface="Calibri" charset="0"/>
              </a:rPr>
              <a:t>Businesses that hire them</a:t>
            </a:r>
            <a:endParaRPr lang="en-US" altLang="en-US" dirty="0">
              <a:solidFill>
                <a:srgbClr val="1F497D"/>
              </a:solidFill>
              <a:latin typeface="Calibri" charset="0"/>
              <a:ea typeface="Calibri" charset="0"/>
              <a:cs typeface="Calibri" charset="0"/>
            </a:endParaRPr>
          </a:p>
        </p:txBody>
      </p:sp>
      <p:sp>
        <p:nvSpPr>
          <p:cNvPr id="33794" name="Rectangle 2"/>
          <p:cNvSpPr>
            <a:spLocks noChangeArrowheads="1"/>
          </p:cNvSpPr>
          <p:nvPr/>
        </p:nvSpPr>
        <p:spPr bwMode="auto">
          <a:xfrm>
            <a:off x="190500" y="1562100"/>
            <a:ext cx="8763000" cy="2705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487" tIns="44450" rIns="90487" bIns="44450">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50000"/>
              </a:spcBef>
              <a:buSzTx/>
              <a:buFontTx/>
              <a:buNone/>
            </a:pPr>
            <a:r>
              <a:rPr lang="en-US" altLang="en-US" sz="3400" dirty="0">
                <a:latin typeface="+mj-lt"/>
              </a:rPr>
              <a:t>Establish a</a:t>
            </a:r>
            <a:r>
              <a:rPr lang="en-US" altLang="en-US" sz="3400" dirty="0" smtClean="0">
                <a:latin typeface="+mj-lt"/>
              </a:rPr>
              <a:t> </a:t>
            </a:r>
            <a:r>
              <a:rPr lang="en-US" altLang="en-US" sz="3400" dirty="0">
                <a:latin typeface="+mj-lt"/>
              </a:rPr>
              <a:t>full service delivery </a:t>
            </a:r>
            <a:r>
              <a:rPr lang="en-US" altLang="en-US" sz="3400" dirty="0" smtClean="0">
                <a:latin typeface="+mj-lt"/>
              </a:rPr>
              <a:t>system working </a:t>
            </a:r>
            <a:r>
              <a:rPr lang="en-US" altLang="en-US" sz="3400" dirty="0">
                <a:latin typeface="+mj-lt"/>
              </a:rPr>
              <a:t>in partnership with our </a:t>
            </a:r>
            <a:r>
              <a:rPr lang="en-US" altLang="en-US" sz="3400" dirty="0" smtClean="0">
                <a:latin typeface="+mj-lt"/>
              </a:rPr>
              <a:t>community through strong collaboration; we are consolidating </a:t>
            </a:r>
            <a:r>
              <a:rPr lang="en-US" altLang="en-US" sz="3400" dirty="0">
                <a:latin typeface="+mj-lt"/>
              </a:rPr>
              <a:t>and </a:t>
            </a:r>
            <a:r>
              <a:rPr lang="en-US" altLang="en-US" sz="3400" dirty="0" smtClean="0">
                <a:latin typeface="+mj-lt"/>
              </a:rPr>
              <a:t>leveraging </a:t>
            </a:r>
            <a:r>
              <a:rPr lang="en-US" altLang="en-US" sz="3400" dirty="0">
                <a:latin typeface="+mj-lt"/>
              </a:rPr>
              <a:t>available resources to more effectively serve our common customers.</a:t>
            </a:r>
          </a:p>
        </p:txBody>
      </p:sp>
      <p:sp>
        <p:nvSpPr>
          <p:cNvPr id="33795" name="Rectangle 3"/>
          <p:cNvSpPr>
            <a:spLocks noChangeArrowheads="1"/>
          </p:cNvSpPr>
          <p:nvPr/>
        </p:nvSpPr>
        <p:spPr bwMode="auto">
          <a:xfrm>
            <a:off x="685800" y="152400"/>
            <a:ext cx="7772400" cy="930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nchor="ct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0"/>
              </a:spcBef>
              <a:buSzTx/>
              <a:buFontTx/>
              <a:buNone/>
            </a:pPr>
            <a:r>
              <a:rPr lang="en-US" altLang="en-US" sz="4400" b="1" dirty="0" smtClean="0">
                <a:solidFill>
                  <a:srgbClr val="1F497D"/>
                </a:solidFill>
                <a:latin typeface="Calibri" charset="0"/>
                <a:ea typeface="Calibri" charset="0"/>
                <a:cs typeface="Calibri" charset="0"/>
              </a:rPr>
              <a:t>San Joaquin County WorkNet</a:t>
            </a:r>
          </a:p>
          <a:p>
            <a:pPr algn="ctr">
              <a:spcBef>
                <a:spcPct val="0"/>
              </a:spcBef>
              <a:buSzTx/>
              <a:buFontTx/>
              <a:buNone/>
            </a:pPr>
            <a:r>
              <a:rPr lang="en-US" altLang="en-US" sz="4400" b="1" dirty="0" smtClean="0">
                <a:solidFill>
                  <a:srgbClr val="1F497D"/>
                </a:solidFill>
                <a:latin typeface="Calibri" charset="0"/>
                <a:ea typeface="Calibri" charset="0"/>
                <a:cs typeface="Calibri" charset="0"/>
              </a:rPr>
              <a:t>Objective</a:t>
            </a:r>
            <a:endParaRPr lang="en-US" altLang="en-US" sz="4400" b="1" dirty="0">
              <a:solidFill>
                <a:srgbClr val="1F497D"/>
              </a:solidFill>
              <a:latin typeface="Calibri" charset="0"/>
              <a:ea typeface="Calibri" charset="0"/>
              <a:cs typeface="Calibri" charset="0"/>
            </a:endParaRPr>
          </a:p>
        </p:txBody>
      </p:sp>
      <p:sp>
        <p:nvSpPr>
          <p:cNvPr id="7" name="Rectangle 6"/>
          <p:cNvSpPr/>
          <p:nvPr/>
        </p:nvSpPr>
        <p:spPr>
          <a:xfrm>
            <a:off x="228600" y="1368427"/>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spTree>
    <p:extLst>
      <p:ext uri="{BB962C8B-B14F-4D97-AF65-F5344CB8AC3E}">
        <p14:creationId xmlns:p14="http://schemas.microsoft.com/office/powerpoint/2010/main" val="29161831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83305"/>
                                        </p:tgtEl>
                                        <p:attrNameLst>
                                          <p:attrName>style.visibility</p:attrName>
                                        </p:attrNameLst>
                                      </p:cBhvr>
                                      <p:to>
                                        <p:strVal val="visible"/>
                                      </p:to>
                                    </p:set>
                                    <p:anim calcmode="lin" valueType="num">
                                      <p:cBhvr>
                                        <p:cTn id="7" dur="500" fill="hold"/>
                                        <p:tgtEl>
                                          <p:spTgt spid="183305"/>
                                        </p:tgtEl>
                                        <p:attrNameLst>
                                          <p:attrName>ppt_w</p:attrName>
                                        </p:attrNameLst>
                                      </p:cBhvr>
                                      <p:tavLst>
                                        <p:tav tm="0">
                                          <p:val>
                                            <p:fltVal val="0"/>
                                          </p:val>
                                        </p:tav>
                                        <p:tav tm="100000">
                                          <p:val>
                                            <p:strVal val="#ppt_w"/>
                                          </p:val>
                                        </p:tav>
                                      </p:tavLst>
                                    </p:anim>
                                    <p:anim calcmode="lin" valueType="num">
                                      <p:cBhvr>
                                        <p:cTn id="8" dur="500" fill="hold"/>
                                        <p:tgtEl>
                                          <p:spTgt spid="183305"/>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5" grpId="0" autoUpdateAnimBg="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0978" name="Rectangle 2"/>
          <p:cNvSpPr>
            <a:spLocks noGrp="1" noChangeArrowheads="1"/>
          </p:cNvSpPr>
          <p:nvPr>
            <p:ph type="title"/>
          </p:nvPr>
        </p:nvSpPr>
        <p:spPr>
          <a:xfrm>
            <a:off x="685800" y="228600"/>
            <a:ext cx="7772400" cy="914400"/>
          </a:xfrm>
        </p:spPr>
        <p:txBody>
          <a:bodyPr/>
          <a:lstStyle/>
          <a:p>
            <a:pPr>
              <a:defRPr/>
            </a:pPr>
            <a:r>
              <a:rPr lang="en-US" altLang="en-US" sz="4000" b="1" dirty="0" smtClean="0">
                <a:solidFill>
                  <a:schemeClr val="tx2"/>
                </a:solidFill>
                <a:effectLst>
                  <a:outerShdw blurRad="38100" dist="38100" dir="2700000" algn="tl">
                    <a:srgbClr val="C0C0C0"/>
                  </a:outerShdw>
                </a:effectLst>
              </a:rPr>
              <a:t>San Joaquin County </a:t>
            </a:r>
            <a:r>
              <a:rPr lang="en-US" altLang="en-US" sz="4000" b="1" dirty="0" err="1" smtClean="0">
                <a:solidFill>
                  <a:schemeClr val="tx2"/>
                </a:solidFill>
                <a:effectLst>
                  <a:outerShdw blurRad="38100" dist="38100" dir="2700000" algn="tl">
                    <a:srgbClr val="C0C0C0"/>
                  </a:outerShdw>
                </a:effectLst>
              </a:rPr>
              <a:t>WorkNet</a:t>
            </a:r>
            <a:r>
              <a:rPr lang="en-US" altLang="en-US" sz="4000" b="1" dirty="0" smtClean="0">
                <a:solidFill>
                  <a:schemeClr val="tx2"/>
                </a:solidFill>
                <a:effectLst>
                  <a:outerShdw blurRad="38100" dist="38100" dir="2700000" algn="tl">
                    <a:srgbClr val="C0C0C0"/>
                  </a:outerShdw>
                </a:effectLst>
              </a:rPr>
              <a:t>:</a:t>
            </a:r>
            <a:endParaRPr lang="en-US" altLang="en-US" b="1" dirty="0" smtClean="0">
              <a:solidFill>
                <a:schemeClr val="tx2"/>
              </a:solidFill>
              <a:effectLst>
                <a:outerShdw blurRad="38100" dist="38100" dir="2700000" algn="tl">
                  <a:srgbClr val="C0C0C0"/>
                </a:outerShdw>
              </a:effectLst>
            </a:endParaRPr>
          </a:p>
        </p:txBody>
      </p:sp>
      <p:sp>
        <p:nvSpPr>
          <p:cNvPr id="510979" name="Rectangle 3"/>
          <p:cNvSpPr>
            <a:spLocks noGrp="1" noChangeArrowheads="1"/>
          </p:cNvSpPr>
          <p:nvPr>
            <p:ph type="body" idx="1"/>
          </p:nvPr>
        </p:nvSpPr>
        <p:spPr>
          <a:xfrm>
            <a:off x="3276600" y="1600200"/>
            <a:ext cx="5105400" cy="4876800"/>
          </a:xfrm>
        </p:spPr>
        <p:txBody>
          <a:bodyPr/>
          <a:lstStyle/>
          <a:p>
            <a:pPr>
              <a:lnSpc>
                <a:spcPct val="90000"/>
              </a:lnSpc>
              <a:buClr>
                <a:srgbClr val="FFFFFF"/>
              </a:buClr>
              <a:buFontTx/>
              <a:buNone/>
              <a:defRPr/>
            </a:pPr>
            <a:r>
              <a:rPr lang="en-US" sz="2800" b="1" dirty="0" smtClean="0">
                <a:solidFill>
                  <a:srgbClr val="FF0000"/>
                </a:solidFill>
                <a:ea typeface="+mn-ea"/>
                <a:cs typeface="+mn-cs"/>
              </a:rPr>
              <a:t>Has Five WorkNet Centers in:</a:t>
            </a:r>
          </a:p>
          <a:p>
            <a:pPr>
              <a:lnSpc>
                <a:spcPct val="110000"/>
              </a:lnSpc>
              <a:defRPr/>
            </a:pPr>
            <a:r>
              <a:rPr lang="en-US" sz="2600" dirty="0" smtClean="0">
                <a:solidFill>
                  <a:srgbClr val="1F497D"/>
                </a:solidFill>
                <a:ea typeface="+mn-ea"/>
                <a:cs typeface="+mn-cs"/>
              </a:rPr>
              <a:t>CHD WorkNet Center in Lodi</a:t>
            </a:r>
          </a:p>
          <a:p>
            <a:pPr lvl="1">
              <a:lnSpc>
                <a:spcPct val="60000"/>
              </a:lnSpc>
              <a:defRPr/>
            </a:pPr>
            <a:r>
              <a:rPr lang="en-US" sz="2200" i="1" dirty="0" smtClean="0">
                <a:ea typeface="+mn-ea"/>
              </a:rPr>
              <a:t>631 E. Oak St.</a:t>
            </a:r>
          </a:p>
          <a:p>
            <a:pPr>
              <a:lnSpc>
                <a:spcPct val="120000"/>
              </a:lnSpc>
              <a:defRPr/>
            </a:pPr>
            <a:r>
              <a:rPr lang="en-US" sz="2600" dirty="0" smtClean="0">
                <a:solidFill>
                  <a:srgbClr val="1F497D"/>
                </a:solidFill>
                <a:ea typeface="+mn-ea"/>
                <a:cs typeface="+mn-cs"/>
              </a:rPr>
              <a:t>Stockton WorkNet Center</a:t>
            </a:r>
          </a:p>
          <a:p>
            <a:pPr lvl="1">
              <a:lnSpc>
                <a:spcPct val="60000"/>
              </a:lnSpc>
              <a:defRPr/>
            </a:pPr>
            <a:r>
              <a:rPr lang="en-US" sz="2200" i="1" dirty="0" smtClean="0">
                <a:ea typeface="+mn-ea"/>
              </a:rPr>
              <a:t>56 S. Lincoln St</a:t>
            </a:r>
            <a:r>
              <a:rPr lang="en-US" sz="2200" dirty="0" smtClean="0">
                <a:ea typeface="+mn-ea"/>
              </a:rPr>
              <a:t>.</a:t>
            </a:r>
          </a:p>
          <a:p>
            <a:pPr>
              <a:lnSpc>
                <a:spcPct val="120000"/>
              </a:lnSpc>
              <a:defRPr/>
            </a:pPr>
            <a:r>
              <a:rPr lang="en-US" sz="2600" dirty="0" smtClean="0">
                <a:solidFill>
                  <a:srgbClr val="1F497D"/>
                </a:solidFill>
                <a:ea typeface="+mn-ea"/>
                <a:cs typeface="+mn-cs"/>
              </a:rPr>
              <a:t>Delta WorkNet Center</a:t>
            </a:r>
          </a:p>
          <a:p>
            <a:pPr lvl="1">
              <a:lnSpc>
                <a:spcPct val="60000"/>
              </a:lnSpc>
              <a:defRPr/>
            </a:pPr>
            <a:r>
              <a:rPr lang="en-US" sz="2200" i="1" dirty="0" err="1" smtClean="0">
                <a:ea typeface="+mn-ea"/>
              </a:rPr>
              <a:t>DiRicco</a:t>
            </a:r>
            <a:r>
              <a:rPr lang="en-US" sz="2200" i="1" dirty="0" smtClean="0">
                <a:ea typeface="+mn-ea"/>
              </a:rPr>
              <a:t> Student Service Bldg.</a:t>
            </a:r>
          </a:p>
          <a:p>
            <a:pPr lvl="1">
              <a:lnSpc>
                <a:spcPct val="60000"/>
              </a:lnSpc>
              <a:defRPr/>
            </a:pPr>
            <a:r>
              <a:rPr lang="en-US" sz="2200" i="1" dirty="0" smtClean="0">
                <a:ea typeface="+mn-ea"/>
              </a:rPr>
              <a:t>5151 Pacific Ave.</a:t>
            </a:r>
          </a:p>
          <a:p>
            <a:pPr>
              <a:lnSpc>
                <a:spcPct val="120000"/>
              </a:lnSpc>
              <a:defRPr/>
            </a:pPr>
            <a:r>
              <a:rPr lang="en-US" sz="2600" dirty="0" smtClean="0">
                <a:solidFill>
                  <a:srgbClr val="1F497D"/>
                </a:solidFill>
                <a:ea typeface="+mn-ea"/>
                <a:cs typeface="+mn-cs"/>
              </a:rPr>
              <a:t>Manteca Adult School Campus</a:t>
            </a:r>
          </a:p>
          <a:p>
            <a:pPr lvl="1">
              <a:lnSpc>
                <a:spcPct val="60000"/>
              </a:lnSpc>
              <a:defRPr/>
            </a:pPr>
            <a:r>
              <a:rPr lang="en-US" sz="2200" i="1" dirty="0" smtClean="0">
                <a:ea typeface="+mn-ea"/>
              </a:rPr>
              <a:t>2271 W. Louise Ave.</a:t>
            </a:r>
          </a:p>
          <a:p>
            <a:pPr>
              <a:lnSpc>
                <a:spcPct val="120000"/>
              </a:lnSpc>
              <a:defRPr/>
            </a:pPr>
            <a:r>
              <a:rPr lang="en-US" sz="2600" dirty="0" smtClean="0">
                <a:solidFill>
                  <a:srgbClr val="1F497D"/>
                </a:solidFill>
                <a:ea typeface="+mn-ea"/>
                <a:cs typeface="+mn-cs"/>
              </a:rPr>
              <a:t>Tracy WorkNet Center</a:t>
            </a:r>
          </a:p>
          <a:p>
            <a:pPr lvl="1">
              <a:lnSpc>
                <a:spcPct val="60000"/>
              </a:lnSpc>
              <a:defRPr/>
            </a:pPr>
            <a:r>
              <a:rPr lang="en-US" sz="2200" i="1" dirty="0" smtClean="0">
                <a:ea typeface="+mn-ea"/>
              </a:rPr>
              <a:t>543 W. Grant Line Rd.</a:t>
            </a:r>
          </a:p>
        </p:txBody>
      </p:sp>
      <p:pic>
        <p:nvPicPr>
          <p:cNvPr id="41989" name="Picture 11" descr="workn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800" y="31623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2" descr="Delta.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85800" y="4991100"/>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228600" y="1257300"/>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97630" y="5737615"/>
            <a:ext cx="1806739" cy="970843"/>
          </a:xfrm>
          <a:prstGeom prst="rect">
            <a:avLst/>
          </a:prstGeom>
        </p:spPr>
      </p:pic>
      <p:pic>
        <p:nvPicPr>
          <p:cNvPr id="9" name="Picture 2" descr="Tracy.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5800" y="1471004"/>
            <a:ext cx="2286000" cy="1523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114449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10979">
                                            <p:txEl>
                                              <p:pRg st="0" end="0"/>
                                            </p:txEl>
                                          </p:spTgt>
                                        </p:tgtEl>
                                        <p:attrNameLst>
                                          <p:attrName>style.visibility</p:attrName>
                                        </p:attrNameLst>
                                      </p:cBhvr>
                                      <p:to>
                                        <p:strVal val="visible"/>
                                      </p:to>
                                    </p:set>
                                    <p:animEffect transition="in" filter="wipe(left)">
                                      <p:cBhvr>
                                        <p:cTn id="7" dur="500"/>
                                        <p:tgtEl>
                                          <p:spTgt spid="510979">
                                            <p:txEl>
                                              <p:pRg st="0" end="0"/>
                                            </p:txEl>
                                          </p:spTgt>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510979">
                                            <p:txEl>
                                              <p:pRg st="1" end="1"/>
                                            </p:txEl>
                                          </p:spTgt>
                                        </p:tgtEl>
                                        <p:attrNameLst>
                                          <p:attrName>style.visibility</p:attrName>
                                        </p:attrNameLst>
                                      </p:cBhvr>
                                      <p:to>
                                        <p:strVal val="visible"/>
                                      </p:to>
                                    </p:set>
                                    <p:animEffect transition="in" filter="wipe(left)">
                                      <p:cBhvr>
                                        <p:cTn id="11" dur="500"/>
                                        <p:tgtEl>
                                          <p:spTgt spid="510979">
                                            <p:txEl>
                                              <p:pRg st="1" end="1"/>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10979">
                                            <p:txEl>
                                              <p:pRg st="2" end="2"/>
                                            </p:txEl>
                                          </p:spTgt>
                                        </p:tgtEl>
                                        <p:attrNameLst>
                                          <p:attrName>style.visibility</p:attrName>
                                        </p:attrNameLst>
                                      </p:cBhvr>
                                      <p:to>
                                        <p:strVal val="visible"/>
                                      </p:to>
                                    </p:set>
                                    <p:animEffect transition="in" filter="wipe(left)">
                                      <p:cBhvr>
                                        <p:cTn id="14" dur="500"/>
                                        <p:tgtEl>
                                          <p:spTgt spid="510979">
                                            <p:txEl>
                                              <p:pRg st="2" end="2"/>
                                            </p:txEl>
                                          </p:spTgt>
                                        </p:tgtEl>
                                      </p:cBhvr>
                                    </p:animEffect>
                                  </p:childTnLst>
                                </p:cTn>
                              </p:par>
                            </p:childTnLst>
                          </p:cTn>
                        </p:par>
                        <p:par>
                          <p:cTn id="15" fill="hold" nodeType="afterGroup">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510979">
                                            <p:txEl>
                                              <p:pRg st="3" end="3"/>
                                            </p:txEl>
                                          </p:spTgt>
                                        </p:tgtEl>
                                        <p:attrNameLst>
                                          <p:attrName>style.visibility</p:attrName>
                                        </p:attrNameLst>
                                      </p:cBhvr>
                                      <p:to>
                                        <p:strVal val="visible"/>
                                      </p:to>
                                    </p:set>
                                    <p:animEffect transition="in" filter="wipe(left)">
                                      <p:cBhvr>
                                        <p:cTn id="18" dur="500"/>
                                        <p:tgtEl>
                                          <p:spTgt spid="510979">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510979">
                                            <p:txEl>
                                              <p:pRg st="4" end="4"/>
                                            </p:txEl>
                                          </p:spTgt>
                                        </p:tgtEl>
                                        <p:attrNameLst>
                                          <p:attrName>style.visibility</p:attrName>
                                        </p:attrNameLst>
                                      </p:cBhvr>
                                      <p:to>
                                        <p:strVal val="visible"/>
                                      </p:to>
                                    </p:set>
                                    <p:animEffect transition="in" filter="wipe(left)">
                                      <p:cBhvr>
                                        <p:cTn id="21" dur="500"/>
                                        <p:tgtEl>
                                          <p:spTgt spid="510979">
                                            <p:txEl>
                                              <p:pRg st="4" end="4"/>
                                            </p:txEl>
                                          </p:spTgt>
                                        </p:tgtEl>
                                      </p:cBhvr>
                                    </p:animEffect>
                                  </p:childTnLst>
                                </p:cTn>
                              </p:par>
                            </p:childTnLst>
                          </p:cTn>
                        </p:par>
                        <p:par>
                          <p:cTn id="22" fill="hold" nodeType="afterGroup">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510979">
                                            <p:txEl>
                                              <p:pRg st="8" end="8"/>
                                            </p:txEl>
                                          </p:spTgt>
                                        </p:tgtEl>
                                        <p:attrNameLst>
                                          <p:attrName>style.visibility</p:attrName>
                                        </p:attrNameLst>
                                      </p:cBhvr>
                                      <p:to>
                                        <p:strVal val="visible"/>
                                      </p:to>
                                    </p:set>
                                    <p:animEffect transition="in" filter="wipe(left)">
                                      <p:cBhvr>
                                        <p:cTn id="25" dur="500"/>
                                        <p:tgtEl>
                                          <p:spTgt spid="510979">
                                            <p:txEl>
                                              <p:pRg st="8" end="8"/>
                                            </p:txEl>
                                          </p:spTgt>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510979">
                                            <p:txEl>
                                              <p:pRg st="9" end="9"/>
                                            </p:txEl>
                                          </p:spTgt>
                                        </p:tgtEl>
                                        <p:attrNameLst>
                                          <p:attrName>style.visibility</p:attrName>
                                        </p:attrNameLst>
                                      </p:cBhvr>
                                      <p:to>
                                        <p:strVal val="visible"/>
                                      </p:to>
                                    </p:set>
                                    <p:animEffect transition="in" filter="wipe(left)">
                                      <p:cBhvr>
                                        <p:cTn id="28" dur="500"/>
                                        <p:tgtEl>
                                          <p:spTgt spid="510979">
                                            <p:txEl>
                                              <p:pRg st="9" end="9"/>
                                            </p:txEl>
                                          </p:spTgt>
                                        </p:tgtEl>
                                      </p:cBhvr>
                                    </p:animEffect>
                                  </p:childTnLst>
                                </p:cTn>
                              </p:par>
                            </p:childTnLst>
                          </p:cTn>
                        </p:par>
                        <p:par>
                          <p:cTn id="29" fill="hold" nodeType="afterGroup">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510979">
                                            <p:txEl>
                                              <p:pRg st="10" end="10"/>
                                            </p:txEl>
                                          </p:spTgt>
                                        </p:tgtEl>
                                        <p:attrNameLst>
                                          <p:attrName>style.visibility</p:attrName>
                                        </p:attrNameLst>
                                      </p:cBhvr>
                                      <p:to>
                                        <p:strVal val="visible"/>
                                      </p:to>
                                    </p:set>
                                    <p:animEffect transition="in" filter="wipe(left)">
                                      <p:cBhvr>
                                        <p:cTn id="32" dur="500"/>
                                        <p:tgtEl>
                                          <p:spTgt spid="510979">
                                            <p:txEl>
                                              <p:pRg st="10" end="10"/>
                                            </p:txEl>
                                          </p:spTgt>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510979">
                                            <p:txEl>
                                              <p:pRg st="11" end="11"/>
                                            </p:txEl>
                                          </p:spTgt>
                                        </p:tgtEl>
                                        <p:attrNameLst>
                                          <p:attrName>style.visibility</p:attrName>
                                        </p:attrNameLst>
                                      </p:cBhvr>
                                      <p:to>
                                        <p:strVal val="visible"/>
                                      </p:to>
                                    </p:set>
                                    <p:animEffect transition="in" filter="wipe(left)">
                                      <p:cBhvr>
                                        <p:cTn id="35" dur="500"/>
                                        <p:tgtEl>
                                          <p:spTgt spid="510979">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0979" grpId="0" build="p" autoUpdateAnimBg="0"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94143" y="251736"/>
            <a:ext cx="8155713" cy="1323439"/>
          </a:xfrm>
          <a:prstGeom prst="rect">
            <a:avLst/>
          </a:prstGeom>
        </p:spPr>
        <p:txBody>
          <a:bodyPr wrap="square">
            <a:spAutoFit/>
          </a:bodyPr>
          <a:lstStyle/>
          <a:p>
            <a:r>
              <a:rPr lang="en-US" sz="4000" b="1" dirty="0" smtClean="0">
                <a:solidFill>
                  <a:srgbClr val="1F497D"/>
                </a:solidFill>
              </a:rPr>
              <a:t>San Joaquin County WorkNet</a:t>
            </a:r>
          </a:p>
          <a:p>
            <a:r>
              <a:rPr lang="en-US" sz="4000" b="1" dirty="0" smtClean="0">
                <a:solidFill>
                  <a:srgbClr val="1F497D"/>
                </a:solidFill>
              </a:rPr>
              <a:t>One-Stop WorkNet Center Services</a:t>
            </a:r>
            <a:endParaRPr lang="en-US" sz="4000" b="1" dirty="0">
              <a:solidFill>
                <a:srgbClr val="1F497D"/>
              </a:solidFill>
            </a:endParaRPr>
          </a:p>
        </p:txBody>
      </p:sp>
      <p:sp>
        <p:nvSpPr>
          <p:cNvPr id="6" name="Rectangle 5"/>
          <p:cNvSpPr/>
          <p:nvPr/>
        </p:nvSpPr>
        <p:spPr>
          <a:xfrm>
            <a:off x="228600" y="1559255"/>
            <a:ext cx="8686800" cy="45718"/>
          </a:xfrm>
          <a:prstGeom prst="rect">
            <a:avLst/>
          </a:prstGeom>
          <a:solidFill>
            <a:srgbClr val="FF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effectLst>
                <a:reflection blurRad="6350" stA="55000" endA="300" endPos="45500" dir="5400000" sy="-100000" algn="bl" rotWithShape="0"/>
              </a:effectLst>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837791910"/>
              </p:ext>
            </p:extLst>
          </p:nvPr>
        </p:nvGraphicFramePr>
        <p:xfrm>
          <a:off x="228599" y="970547"/>
          <a:ext cx="8227711" cy="5113252"/>
        </p:xfrm>
        <a:graphic>
          <a:graphicData uri="http://schemas.openxmlformats.org/drawingml/2006/table">
            <a:tbl>
              <a:tblPr firstRow="1" bandRow="1">
                <a:tableStyleId>{5C22544A-7EE6-4342-B048-85BDC9FD1C3A}</a:tableStyleId>
              </a:tblPr>
              <a:tblGrid>
                <a:gridCol w="3124440">
                  <a:extLst>
                    <a:ext uri="{9D8B030D-6E8A-4147-A177-3AD203B41FA5}">
                      <a16:colId xmlns:a16="http://schemas.microsoft.com/office/drawing/2014/main" val="17512791"/>
                    </a:ext>
                  </a:extLst>
                </a:gridCol>
                <a:gridCol w="2269387">
                  <a:extLst>
                    <a:ext uri="{9D8B030D-6E8A-4147-A177-3AD203B41FA5}">
                      <a16:colId xmlns:a16="http://schemas.microsoft.com/office/drawing/2014/main" val="1197433968"/>
                    </a:ext>
                  </a:extLst>
                </a:gridCol>
                <a:gridCol w="2833884">
                  <a:extLst>
                    <a:ext uri="{9D8B030D-6E8A-4147-A177-3AD203B41FA5}">
                      <a16:colId xmlns:a16="http://schemas.microsoft.com/office/drawing/2014/main" val="1954307720"/>
                    </a:ext>
                  </a:extLst>
                </a:gridCol>
              </a:tblGrid>
              <a:tr h="1460992">
                <a:tc>
                  <a:txBody>
                    <a:bodyPr/>
                    <a:lstStyle/>
                    <a:p>
                      <a:pPr algn="ctr"/>
                      <a:endParaRPr lang="en-US" sz="2400" b="1" dirty="0" smtClean="0">
                        <a:solidFill>
                          <a:schemeClr val="tx1"/>
                        </a:solidFill>
                      </a:endParaRPr>
                    </a:p>
                    <a:p>
                      <a:pPr algn="ctr"/>
                      <a:endParaRPr lang="en-US" sz="2400" b="1" dirty="0" smtClean="0">
                        <a:solidFill>
                          <a:schemeClr val="tx1"/>
                        </a:solidFill>
                      </a:endParaRPr>
                    </a:p>
                    <a:p>
                      <a:pPr algn="ctr"/>
                      <a:endParaRPr lang="en-US" sz="2400" b="1" dirty="0" smtClean="0">
                        <a:solidFill>
                          <a:schemeClr val="tx1"/>
                        </a:solidFill>
                      </a:endParaRPr>
                    </a:p>
                    <a:p>
                      <a:pPr algn="ctr"/>
                      <a:r>
                        <a:rPr lang="en-US" sz="2400" b="1" u="sng" dirty="0" smtClean="0">
                          <a:solidFill>
                            <a:schemeClr val="tx1"/>
                          </a:solidFill>
                        </a:rPr>
                        <a:t>Adult Services</a:t>
                      </a:r>
                      <a:endParaRPr lang="en-US" sz="2400" b="1" u="sng"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smtClean="0">
                        <a:solidFill>
                          <a:schemeClr val="tx1"/>
                        </a:solidFill>
                      </a:endParaRPr>
                    </a:p>
                    <a:p>
                      <a:pPr algn="ctr"/>
                      <a:endParaRPr lang="en-US" sz="2400" b="1" dirty="0" smtClean="0">
                        <a:solidFill>
                          <a:schemeClr val="tx1"/>
                        </a:solidFill>
                      </a:endParaRPr>
                    </a:p>
                    <a:p>
                      <a:pPr algn="ctr"/>
                      <a:endParaRPr lang="en-US" sz="2400" b="1" dirty="0" smtClean="0">
                        <a:solidFill>
                          <a:schemeClr val="tx1"/>
                        </a:solidFill>
                      </a:endParaRPr>
                    </a:p>
                    <a:p>
                      <a:pPr algn="ctr"/>
                      <a:r>
                        <a:rPr lang="en-US" sz="2400" b="1" u="sng" dirty="0" smtClean="0">
                          <a:solidFill>
                            <a:schemeClr val="tx1"/>
                          </a:solidFill>
                        </a:rPr>
                        <a:t>PY    2016</a:t>
                      </a:r>
                      <a:endParaRPr lang="en-US" sz="2400" b="1" u="sng"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endParaRPr lang="en-US" sz="2400" b="1" dirty="0" smtClean="0">
                        <a:solidFill>
                          <a:schemeClr val="tx1"/>
                        </a:solidFill>
                      </a:endParaRPr>
                    </a:p>
                    <a:p>
                      <a:pPr algn="ctr"/>
                      <a:endParaRPr lang="en-US" sz="2400" b="1" dirty="0" smtClean="0">
                        <a:solidFill>
                          <a:schemeClr val="tx1"/>
                        </a:solidFill>
                      </a:endParaRPr>
                    </a:p>
                    <a:p>
                      <a:pPr algn="ctr"/>
                      <a:endParaRPr lang="en-US" sz="2400" b="1" dirty="0" smtClean="0">
                        <a:solidFill>
                          <a:schemeClr val="tx1"/>
                        </a:solidFill>
                      </a:endParaRPr>
                    </a:p>
                    <a:p>
                      <a:pPr algn="ctr"/>
                      <a:r>
                        <a:rPr lang="en-US" sz="2400" b="1" u="sng" dirty="0" smtClean="0">
                          <a:solidFill>
                            <a:schemeClr val="tx1"/>
                          </a:solidFill>
                        </a:rPr>
                        <a:t>PY</a:t>
                      </a:r>
                      <a:r>
                        <a:rPr lang="en-US" sz="2400" b="1" u="sng" baseline="0" dirty="0" smtClean="0">
                          <a:solidFill>
                            <a:schemeClr val="tx1"/>
                          </a:solidFill>
                        </a:rPr>
                        <a:t>    </a:t>
                      </a:r>
                      <a:r>
                        <a:rPr lang="en-US" sz="2400" b="1" u="sng" dirty="0" smtClean="0">
                          <a:solidFill>
                            <a:schemeClr val="tx1"/>
                          </a:solidFill>
                        </a:rPr>
                        <a:t>2017</a:t>
                      </a:r>
                      <a:endParaRPr lang="en-US" sz="2400" b="1" u="sng"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501957187"/>
                  </a:ext>
                </a:extLst>
              </a:tr>
              <a:tr h="592513">
                <a:tc>
                  <a:txBody>
                    <a:bodyPr/>
                    <a:lstStyle/>
                    <a:p>
                      <a:pPr algn="ctr"/>
                      <a:r>
                        <a:rPr lang="en-US" sz="2400" b="1" dirty="0" smtClean="0">
                          <a:solidFill>
                            <a:schemeClr val="tx1"/>
                          </a:solidFill>
                        </a:rPr>
                        <a:t>Job Seekers Served</a:t>
                      </a:r>
                      <a:endParaRPr lang="en-US" sz="24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52,808</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50,062</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18994243"/>
                  </a:ext>
                </a:extLst>
              </a:tr>
              <a:tr h="592513">
                <a:tc>
                  <a:txBody>
                    <a:bodyPr/>
                    <a:lstStyle/>
                    <a:p>
                      <a:pPr algn="ctr"/>
                      <a:r>
                        <a:rPr lang="en-US" sz="2400" b="1" dirty="0" smtClean="0">
                          <a:solidFill>
                            <a:schemeClr val="tx1"/>
                          </a:solidFill>
                        </a:rPr>
                        <a:t>Job Seekers Services</a:t>
                      </a:r>
                      <a:endParaRPr lang="en-US" sz="24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91,698</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78,744</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746887450"/>
                  </a:ext>
                </a:extLst>
              </a:tr>
              <a:tr h="592513">
                <a:tc>
                  <a:txBody>
                    <a:bodyPr/>
                    <a:lstStyle/>
                    <a:p>
                      <a:pPr algn="ctr"/>
                      <a:r>
                        <a:rPr lang="en-US" sz="2400" b="1" dirty="0" smtClean="0">
                          <a:solidFill>
                            <a:schemeClr val="tx1"/>
                          </a:solidFill>
                        </a:rPr>
                        <a:t>Total Enrollments</a:t>
                      </a:r>
                      <a:endParaRPr lang="en-US" sz="24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2,262</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1,691</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56804309"/>
                  </a:ext>
                </a:extLst>
              </a:tr>
              <a:tr h="592513">
                <a:tc>
                  <a:txBody>
                    <a:bodyPr/>
                    <a:lstStyle/>
                    <a:p>
                      <a:pPr algn="ctr"/>
                      <a:r>
                        <a:rPr lang="en-US" sz="2300" b="1" dirty="0" smtClean="0">
                          <a:solidFill>
                            <a:schemeClr val="tx1"/>
                          </a:solidFill>
                        </a:rPr>
                        <a:t>Participating</a:t>
                      </a:r>
                      <a:r>
                        <a:rPr lang="en-US" sz="2300" b="1" baseline="0" dirty="0" smtClean="0">
                          <a:solidFill>
                            <a:schemeClr val="tx1"/>
                          </a:solidFill>
                        </a:rPr>
                        <a:t> </a:t>
                      </a:r>
                      <a:r>
                        <a:rPr lang="en-US" sz="2300" b="1" dirty="0" smtClean="0">
                          <a:solidFill>
                            <a:schemeClr val="tx1"/>
                          </a:solidFill>
                        </a:rPr>
                        <a:t>Employers</a:t>
                      </a:r>
                      <a:endParaRPr lang="en-US" sz="23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t>268</a:t>
                      </a:r>
                      <a:endParaRPr lang="en-US" sz="240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245</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8983450"/>
                  </a:ext>
                </a:extLst>
              </a:tr>
              <a:tr h="976051">
                <a:tc>
                  <a:txBody>
                    <a:bodyPr/>
                    <a:lstStyle/>
                    <a:p>
                      <a:pPr algn="ctr"/>
                      <a:r>
                        <a:rPr lang="en-US" sz="2300" b="1" dirty="0" smtClean="0">
                          <a:solidFill>
                            <a:schemeClr val="tx1"/>
                          </a:solidFill>
                        </a:rPr>
                        <a:t>WIOA EE Rate</a:t>
                      </a:r>
                    </a:p>
                    <a:p>
                      <a:pPr algn="ctr"/>
                      <a:endParaRPr lang="en-US" sz="2300" b="1" dirty="0" smtClean="0">
                        <a:solidFill>
                          <a:schemeClr val="tx1"/>
                        </a:solidFill>
                      </a:endParaRPr>
                    </a:p>
                    <a:p>
                      <a:pPr algn="ctr"/>
                      <a:r>
                        <a:rPr lang="en-US" sz="2300" b="1" dirty="0" smtClean="0">
                          <a:solidFill>
                            <a:schemeClr val="tx1"/>
                          </a:solidFill>
                        </a:rPr>
                        <a:t>WIA EE Rate</a:t>
                      </a:r>
                      <a:endParaRPr lang="en-US" sz="2300" b="1"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71.81%</a:t>
                      </a:r>
                    </a:p>
                    <a:p>
                      <a:pPr algn="ctr"/>
                      <a:endParaRPr lang="en-US" sz="2400" dirty="0" smtClean="0">
                        <a:solidFill>
                          <a:schemeClr val="tx1"/>
                        </a:solidFill>
                      </a:endParaRPr>
                    </a:p>
                    <a:p>
                      <a:pPr algn="ctr"/>
                      <a:r>
                        <a:rPr lang="en-US" sz="2400" dirty="0" smtClean="0">
                          <a:solidFill>
                            <a:schemeClr val="tx1"/>
                          </a:solidFill>
                        </a:rPr>
                        <a:t>85%</a:t>
                      </a: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2400" dirty="0" smtClean="0">
                          <a:solidFill>
                            <a:schemeClr val="tx1"/>
                          </a:solidFill>
                        </a:rPr>
                        <a:t>70.25%</a:t>
                      </a:r>
                    </a:p>
                    <a:p>
                      <a:pPr algn="ctr"/>
                      <a:endParaRPr lang="en-US" sz="2400" dirty="0">
                        <a:solidFill>
                          <a:schemeClr val="tx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78070359"/>
                  </a:ext>
                </a:extLst>
              </a:tr>
            </a:tbl>
          </a:graphicData>
        </a:graphic>
      </p:graphicFrame>
    </p:spTree>
    <p:extLst>
      <p:ext uri="{BB962C8B-B14F-4D97-AF65-F5344CB8AC3E}">
        <p14:creationId xmlns:p14="http://schemas.microsoft.com/office/powerpoint/2010/main" val="175782233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6178" name="Text Box 2"/>
          <p:cNvSpPr txBox="1">
            <a:spLocks noChangeArrowheads="1"/>
          </p:cNvSpPr>
          <p:nvPr/>
        </p:nvSpPr>
        <p:spPr bwMode="auto">
          <a:xfrm>
            <a:off x="228600" y="3446403"/>
            <a:ext cx="6096000" cy="155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lgn="ctr">
              <a:spcBef>
                <a:spcPct val="50000"/>
              </a:spcBef>
              <a:buSzTx/>
              <a:buFontTx/>
              <a:buNone/>
            </a:pPr>
            <a:r>
              <a:rPr lang="en-US" altLang="en-US" sz="2400" dirty="0">
                <a:latin typeface="Arial" charset="0"/>
              </a:rPr>
              <a:t>Using the internet as a channel of communication to bring information and resources to our clients in San Joaquin County</a:t>
            </a:r>
          </a:p>
        </p:txBody>
      </p:sp>
      <p:pic>
        <p:nvPicPr>
          <p:cNvPr id="4403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533400"/>
            <a:ext cx="5867400" cy="190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618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77000" y="2819400"/>
            <a:ext cx="2260600" cy="313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036" name="Rectangle 5"/>
          <p:cNvSpPr>
            <a:spLocks noChangeArrowheads="1"/>
          </p:cNvSpPr>
          <p:nvPr/>
        </p:nvSpPr>
        <p:spPr bwMode="auto">
          <a:xfrm>
            <a:off x="381000" y="2635250"/>
            <a:ext cx="42735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SzPct val="100000"/>
              <a:buChar char="•"/>
              <a:defRPr sz="3200">
                <a:solidFill>
                  <a:schemeClr val="tx1"/>
                </a:solidFill>
                <a:latin typeface="Times" charset="0"/>
                <a:ea typeface="MS PGothic" charset="-128"/>
                <a:cs typeface="ＭＳ Ｐゴシック" charset="-128"/>
              </a:defRPr>
            </a:lvl1pPr>
            <a:lvl2pPr marL="742950" indent="-285750">
              <a:spcBef>
                <a:spcPct val="20000"/>
              </a:spcBef>
              <a:buSzPct val="100000"/>
              <a:buChar char="–"/>
              <a:defRPr sz="2800">
                <a:solidFill>
                  <a:schemeClr val="tx1"/>
                </a:solidFill>
                <a:latin typeface="Times" charset="0"/>
                <a:ea typeface="MS PGothic" charset="-128"/>
              </a:defRPr>
            </a:lvl2pPr>
            <a:lvl3pPr marL="1143000" indent="-228600">
              <a:spcBef>
                <a:spcPct val="20000"/>
              </a:spcBef>
              <a:buSzPct val="100000"/>
              <a:buChar char="•"/>
              <a:defRPr sz="2400">
                <a:solidFill>
                  <a:schemeClr val="tx1"/>
                </a:solidFill>
                <a:latin typeface="Times" charset="0"/>
                <a:ea typeface="MS PGothic" charset="-128"/>
              </a:defRPr>
            </a:lvl3pPr>
            <a:lvl4pPr marL="1600200" indent="-228600">
              <a:spcBef>
                <a:spcPct val="20000"/>
              </a:spcBef>
              <a:buSzPct val="100000"/>
              <a:buChar char="–"/>
              <a:defRPr sz="2000">
                <a:solidFill>
                  <a:schemeClr val="tx1"/>
                </a:solidFill>
                <a:latin typeface="Times" charset="0"/>
                <a:ea typeface="MS PGothic" charset="-128"/>
              </a:defRPr>
            </a:lvl4pPr>
            <a:lvl5pPr marL="2057400" indent="-228600">
              <a:spcBef>
                <a:spcPct val="20000"/>
              </a:spcBef>
              <a:buSzPct val="100000"/>
              <a:buChar char="•"/>
              <a:defRPr sz="2000">
                <a:solidFill>
                  <a:schemeClr val="tx1"/>
                </a:solidFill>
                <a:latin typeface="Times" charset="0"/>
                <a:ea typeface="MS PGothic" charset="-128"/>
              </a:defRPr>
            </a:lvl5pPr>
            <a:lvl6pPr marL="2514600" indent="-228600" eaLnBrk="0" fontAlgn="base" hangingPunct="0">
              <a:spcBef>
                <a:spcPct val="20000"/>
              </a:spcBef>
              <a:spcAft>
                <a:spcPct val="0"/>
              </a:spcAft>
              <a:buSzPct val="100000"/>
              <a:buChar char="•"/>
              <a:defRPr sz="2000">
                <a:solidFill>
                  <a:schemeClr val="tx1"/>
                </a:solidFill>
                <a:latin typeface="Times" charset="0"/>
                <a:ea typeface="MS PGothic" charset="-128"/>
              </a:defRPr>
            </a:lvl6pPr>
            <a:lvl7pPr marL="2971800" indent="-228600" eaLnBrk="0" fontAlgn="base" hangingPunct="0">
              <a:spcBef>
                <a:spcPct val="20000"/>
              </a:spcBef>
              <a:spcAft>
                <a:spcPct val="0"/>
              </a:spcAft>
              <a:buSzPct val="100000"/>
              <a:buChar char="•"/>
              <a:defRPr sz="2000">
                <a:solidFill>
                  <a:schemeClr val="tx1"/>
                </a:solidFill>
                <a:latin typeface="Times" charset="0"/>
                <a:ea typeface="MS PGothic" charset="-128"/>
              </a:defRPr>
            </a:lvl7pPr>
            <a:lvl8pPr marL="3429000" indent="-228600" eaLnBrk="0" fontAlgn="base" hangingPunct="0">
              <a:spcBef>
                <a:spcPct val="20000"/>
              </a:spcBef>
              <a:spcAft>
                <a:spcPct val="0"/>
              </a:spcAft>
              <a:buSzPct val="100000"/>
              <a:buChar char="•"/>
              <a:defRPr sz="2000">
                <a:solidFill>
                  <a:schemeClr val="tx1"/>
                </a:solidFill>
                <a:latin typeface="Times" charset="0"/>
                <a:ea typeface="MS PGothic" charset="-128"/>
              </a:defRPr>
            </a:lvl8pPr>
            <a:lvl9pPr marL="3886200" indent="-228600" eaLnBrk="0" fontAlgn="base" hangingPunct="0">
              <a:spcBef>
                <a:spcPct val="20000"/>
              </a:spcBef>
              <a:spcAft>
                <a:spcPct val="0"/>
              </a:spcAft>
              <a:buSzPct val="100000"/>
              <a:buChar char="•"/>
              <a:defRPr sz="2000">
                <a:solidFill>
                  <a:schemeClr val="tx1"/>
                </a:solidFill>
                <a:latin typeface="Times" charset="0"/>
                <a:ea typeface="MS PGothic" charset="-128"/>
              </a:defRPr>
            </a:lvl9pPr>
          </a:lstStyle>
          <a:p>
            <a:pPr>
              <a:spcBef>
                <a:spcPct val="0"/>
              </a:spcBef>
              <a:buSzTx/>
              <a:buFontTx/>
              <a:buNone/>
            </a:pPr>
            <a:r>
              <a:rPr lang="en-US" altLang="en-US" sz="2800" b="1">
                <a:latin typeface="Arial" charset="0"/>
              </a:rPr>
              <a:t>We are on the Internet…</a:t>
            </a:r>
          </a:p>
        </p:txBody>
      </p:sp>
      <p:sp>
        <p:nvSpPr>
          <p:cNvPr id="2" name="TextBox 1"/>
          <p:cNvSpPr txBox="1"/>
          <p:nvPr/>
        </p:nvSpPr>
        <p:spPr>
          <a:xfrm>
            <a:off x="741947" y="5293895"/>
            <a:ext cx="5296116" cy="892552"/>
          </a:xfrm>
          <a:prstGeom prst="rect">
            <a:avLst/>
          </a:prstGeom>
          <a:noFill/>
        </p:spPr>
        <p:txBody>
          <a:bodyPr wrap="square" rtlCol="0">
            <a:spAutoFit/>
          </a:bodyPr>
          <a:lstStyle/>
          <a:p>
            <a:r>
              <a:rPr lang="en-US" sz="2800" dirty="0" smtClean="0">
                <a:hlinkClick r:id="rId5"/>
              </a:rPr>
              <a:t>www.sjcworknet.org</a:t>
            </a:r>
            <a:endParaRPr lang="en-US" sz="2800" dirty="0" smtClean="0"/>
          </a:p>
          <a:p>
            <a:r>
              <a:rPr lang="en-US" sz="2400" b="1" dirty="0" smtClean="0">
                <a:solidFill>
                  <a:srgbClr val="FF0000"/>
                </a:solidFill>
              </a:rPr>
              <a:t>PY 2017:</a:t>
            </a:r>
            <a:r>
              <a:rPr lang="en-US" sz="2400" dirty="0" smtClean="0"/>
              <a:t> 275.773 Users/3.6 Million Hits</a:t>
            </a:r>
            <a:endParaRPr lang="en-US" sz="2400" dirty="0"/>
          </a:p>
        </p:txBody>
      </p:sp>
    </p:spTree>
    <p:extLst>
      <p:ext uri="{BB962C8B-B14F-4D97-AF65-F5344CB8AC3E}">
        <p14:creationId xmlns:p14="http://schemas.microsoft.com/office/powerpoint/2010/main" val="40436652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946178"/>
                                        </p:tgtEl>
                                        <p:attrNameLst>
                                          <p:attrName>style.visibility</p:attrName>
                                        </p:attrNameLst>
                                      </p:cBhvr>
                                      <p:to>
                                        <p:strVal val="visible"/>
                                      </p:to>
                                    </p:set>
                                    <p:anim calcmode="lin" valueType="num">
                                      <p:cBhvr>
                                        <p:cTn id="7" dur="500" fill="hold"/>
                                        <p:tgtEl>
                                          <p:spTgt spid="946178"/>
                                        </p:tgtEl>
                                        <p:attrNameLst>
                                          <p:attrName>ppt_w</p:attrName>
                                        </p:attrNameLst>
                                      </p:cBhvr>
                                      <p:tavLst>
                                        <p:tav tm="0">
                                          <p:val>
                                            <p:fltVal val="0"/>
                                          </p:val>
                                        </p:tav>
                                        <p:tav tm="100000">
                                          <p:val>
                                            <p:strVal val="#ppt_w"/>
                                          </p:val>
                                        </p:tav>
                                      </p:tavLst>
                                    </p:anim>
                                    <p:anim calcmode="lin" valueType="num">
                                      <p:cBhvr>
                                        <p:cTn id="8" dur="500" fill="hold"/>
                                        <p:tgtEl>
                                          <p:spTgt spid="946178"/>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3" presetClass="entr" presetSubtype="16" fill="hold" nodeType="afterEffect">
                                  <p:stCondLst>
                                    <p:cond delay="0"/>
                                  </p:stCondLst>
                                  <p:childTnLst>
                                    <p:set>
                                      <p:cBhvr>
                                        <p:cTn id="11" dur="1" fill="hold">
                                          <p:stCondLst>
                                            <p:cond delay="0"/>
                                          </p:stCondLst>
                                        </p:cTn>
                                        <p:tgtEl>
                                          <p:spTgt spid="946180"/>
                                        </p:tgtEl>
                                        <p:attrNameLst>
                                          <p:attrName>style.visibility</p:attrName>
                                        </p:attrNameLst>
                                      </p:cBhvr>
                                      <p:to>
                                        <p:strVal val="visible"/>
                                      </p:to>
                                    </p:set>
                                    <p:anim calcmode="lin" valueType="num">
                                      <p:cBhvr>
                                        <p:cTn id="12" dur="500" fill="hold"/>
                                        <p:tgtEl>
                                          <p:spTgt spid="946180"/>
                                        </p:tgtEl>
                                        <p:attrNameLst>
                                          <p:attrName>ppt_w</p:attrName>
                                        </p:attrNameLst>
                                      </p:cBhvr>
                                      <p:tavLst>
                                        <p:tav tm="0">
                                          <p:val>
                                            <p:fltVal val="0"/>
                                          </p:val>
                                        </p:tav>
                                        <p:tav tm="100000">
                                          <p:val>
                                            <p:strVal val="#ppt_w"/>
                                          </p:val>
                                        </p:tav>
                                      </p:tavLst>
                                    </p:anim>
                                    <p:anim calcmode="lin" valueType="num">
                                      <p:cBhvr>
                                        <p:cTn id="13" dur="500" fill="hold"/>
                                        <p:tgtEl>
                                          <p:spTgt spid="946180"/>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6178" grpId="0" autoUpdateAnimBg="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6298</TotalTime>
  <Words>3086</Words>
  <Application>Microsoft Office PowerPoint</Application>
  <PresentationFormat>On-screen Show (4:3)</PresentationFormat>
  <Paragraphs>558</Paragraphs>
  <Slides>56</Slides>
  <Notes>56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56</vt:i4>
      </vt:variant>
    </vt:vector>
  </HeadingPairs>
  <TitlesOfParts>
    <vt:vector size="62" baseType="lpstr">
      <vt:lpstr>ＭＳ Ｐゴシック</vt:lpstr>
      <vt:lpstr>ＭＳ Ｐゴシック</vt:lpstr>
      <vt:lpstr>Arial</vt:lpstr>
      <vt:lpstr>Calibri</vt:lpstr>
      <vt:lpstr>Wingdings</vt:lpstr>
      <vt:lpstr>Office Theme</vt:lpstr>
      <vt:lpstr>PowerPoint Presentation</vt:lpstr>
      <vt:lpstr>PowerPoint Presentation</vt:lpstr>
      <vt:lpstr>PowerPoint Presentation</vt:lpstr>
      <vt:lpstr>Workforce Development Board Two Primary Responsibilities…</vt:lpstr>
      <vt:lpstr>Workforce Development Board  Mission Statement</vt:lpstr>
      <vt:lpstr>PowerPoint Presentation</vt:lpstr>
      <vt:lpstr>San Joaquin County WorkNet:</vt:lpstr>
      <vt:lpstr>PowerPoint Presentation</vt:lpstr>
      <vt:lpstr>PowerPoint Presentation</vt:lpstr>
      <vt:lpstr>PowerPoint Presentation</vt:lpstr>
      <vt:lpstr>PowerPoint Presentation</vt:lpstr>
      <vt:lpstr>The New WIOA Legislation Workforce Development Reauthorization</vt:lpstr>
      <vt:lpstr>Workforce Innovation and Opportunity Act Implementation</vt:lpstr>
      <vt:lpstr>PowerPoint Presentation</vt:lpstr>
      <vt:lpstr>PowerPoint Presentation</vt:lpstr>
      <vt:lpstr>Application for Initial Area Designation and Board Certification</vt:lpstr>
      <vt:lpstr>San Joaquin County’s  Workforce Investment Board Satisfied All Requirements</vt:lpstr>
      <vt:lpstr>WIA Performance &amp; Accountability</vt:lpstr>
      <vt:lpstr>PowerPoint Presentation</vt:lpstr>
      <vt:lpstr>Building the WIOA Partnership Through the Development of the Memorandum of Understanding</vt:lpstr>
      <vt:lpstr>PowerPoint Presentation</vt:lpstr>
      <vt:lpstr>PowerPoint Presentation</vt:lpstr>
      <vt:lpstr>PowerPoint Presentation</vt:lpstr>
      <vt:lpstr>PowerPoint Presentation</vt:lpstr>
      <vt:lpstr>PowerPoint Presentation</vt:lpstr>
      <vt:lpstr>In Accordance with Directive WSD15-13</vt:lpstr>
      <vt:lpstr>The Recommendation of the Board</vt:lpstr>
      <vt:lpstr>Development of WDB Bylaws:</vt:lpstr>
      <vt:lpstr>Development of the Chief Local Elected Official (CLEO) Agreement Between the WDB</vt:lpstr>
      <vt:lpstr>On March 15, 2016  </vt:lpstr>
      <vt:lpstr>Final Approval was granted on November 28, 2016 </vt:lpstr>
      <vt:lpstr>Procurement of WIOA Youth Program Service Provider</vt:lpstr>
      <vt:lpstr>WIOA Youth Program Procurement</vt:lpstr>
      <vt:lpstr>WIOA Youth Program Contracts</vt:lpstr>
      <vt:lpstr>HIRE ME FIRST INTERNSHIP PROGRAM</vt:lpstr>
      <vt:lpstr>HIRE ME FIRST INTERNSHIP PROGRAM</vt:lpstr>
      <vt:lpstr>PowerPoint Presentation</vt:lpstr>
      <vt:lpstr>PowerPoint Presentation</vt:lpstr>
      <vt:lpstr>Delivery of Career Services  Under WIOA</vt:lpstr>
      <vt:lpstr>San Joaquin County’s  Workforce Development Board</vt:lpstr>
      <vt:lpstr> California Workforce Development Board </vt:lpstr>
      <vt:lpstr>One-Stop Operator Procurement: The Role of the One-Stop Operator</vt:lpstr>
      <vt:lpstr>One-Stop Operator Procurement There are a Variety of Options</vt:lpstr>
      <vt:lpstr>Regional One-Stop Operator</vt:lpstr>
      <vt:lpstr>PowerPoint Presentation</vt:lpstr>
      <vt:lpstr>One-Stop Operator Procurement</vt:lpstr>
      <vt:lpstr>A Highly Recommended One-Stop Operator was ProPath</vt:lpstr>
      <vt:lpstr>San Joaquin County Target Industry Sectors</vt:lpstr>
      <vt:lpstr>San Joaquin County’s  Business Retention &amp; Expansion Program </vt:lpstr>
      <vt:lpstr>PowerPoint Presentation</vt:lpstr>
      <vt:lpstr>San Joaquin County’s Revolving Loan Fund</vt:lpstr>
      <vt:lpstr>PowerPoint Presentation</vt:lpstr>
      <vt:lpstr>Layoff Aversion Strategy Braiding with BREP</vt:lpstr>
      <vt:lpstr>PowerPoint Presentation</vt:lpstr>
      <vt:lpstr>San Joaquin County’s Comprehensive Economic Development Strategy (CEDS)</vt:lpstr>
      <vt:lpstr>PowerPoint Presentation</vt:lpstr>
    </vt:vector>
  </TitlesOfParts>
  <Company>SJC WorkNet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Robert Johnston</dc:creator>
  <cp:lastModifiedBy>Windows User</cp:lastModifiedBy>
  <cp:revision>590</cp:revision>
  <cp:lastPrinted>2018-01-24T23:54:32Z</cp:lastPrinted>
  <dcterms:created xsi:type="dcterms:W3CDTF">2015-08-11T17:34:51Z</dcterms:created>
  <dcterms:modified xsi:type="dcterms:W3CDTF">2018-02-08T23:13:50Z</dcterms:modified>
</cp:coreProperties>
</file>